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sldIdLst>
    <p:sldId id="531" r:id="rId5"/>
    <p:sldId id="556" r:id="rId6"/>
    <p:sldId id="550" r:id="rId7"/>
    <p:sldId id="282" r:id="rId8"/>
    <p:sldId id="558" r:id="rId9"/>
    <p:sldId id="281" r:id="rId10"/>
    <p:sldId id="553" r:id="rId11"/>
    <p:sldId id="554" r:id="rId12"/>
    <p:sldId id="552" r:id="rId13"/>
    <p:sldId id="325" r:id="rId14"/>
    <p:sldId id="326" r:id="rId15"/>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26E5C19-077F-4663-82D6-47FD454AC130}" name="Neomal Abeysekera" initials="NA" userId="S::nabeysekera@americantrust.com::b0f1b41c-13e0-4766-9758-56eb742f7cc1" providerId="AD"/>
  <p188:author id="{01B3A251-6447-1F6C-BD4A-094A9A21D9EF}" name="Brian Lenz" initials="BL" userId="S::blenz@macg.com::9d176715-e085-4e9b-8084-83bec4c5e898" providerId="AD"/>
  <p188:author id="{149347A9-92FE-E268-4F59-97BE11308276}" name="Christine Whalen" initials="CW" userId="S::cwhalen@edgecoholdings.com::610a13b9-2ade-4300-a3dc-b2e9a784d7cc" providerId="AD"/>
  <p188:author id="{AF1D50AF-7C37-E999-77A0-9622833EABE9}" name="Kara Smith" initials="" userId="S::karsmith@edgecoholdings.com::b646c30a-492f-4da0-8c16-ad1e845d69b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575A"/>
    <a:srgbClr val="003764"/>
    <a:srgbClr val="F2F2F2"/>
    <a:srgbClr val="B7C7D3"/>
    <a:srgbClr val="6AAAE4"/>
    <a:srgbClr val="F58025"/>
    <a:srgbClr val="C8C8C8"/>
    <a:srgbClr val="A12B2A"/>
    <a:srgbClr val="5B7E96"/>
    <a:srgbClr val="2427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8000"/>
          </a:xfrm>
          <a:prstGeom prst="rect">
            <a:avLst/>
          </a:prstGeom>
        </p:spPr>
      </p:pic>
      <p:sp>
        <p:nvSpPr>
          <p:cNvPr id="2" name="Holder 2"/>
          <p:cNvSpPr>
            <a:spLocks noGrp="1"/>
          </p:cNvSpPr>
          <p:nvPr>
            <p:ph type="ctrTitle"/>
          </p:nvPr>
        </p:nvSpPr>
        <p:spPr>
          <a:xfrm>
            <a:off x="4391311" y="2557779"/>
            <a:ext cx="3409376" cy="635000"/>
          </a:xfrm>
          <a:prstGeom prst="rect">
            <a:avLst/>
          </a:prstGeom>
        </p:spPr>
        <p:txBody>
          <a:bodyPr wrap="square" lIns="0" tIns="0" rIns="0" bIns="0">
            <a:spAutoFit/>
          </a:bodyPr>
          <a:lstStyle>
            <a:lvl1pPr>
              <a:defRPr sz="4000" b="0" i="0">
                <a:solidFill>
                  <a:srgbClr val="003764"/>
                </a:solidFill>
                <a:latin typeface="Playfair Display" pitchFamily="2" charset="77"/>
                <a:cs typeface="Playfair Display" pitchFamily="2" charset="77"/>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p:txBody>
          <a:bodyPr lIns="0" tIns="0" rIns="0" bIns="0"/>
          <a:lstStyle>
            <a:lvl1pPr>
              <a:defRPr sz="900" b="0" i="0">
                <a:solidFill>
                  <a:srgbClr val="AAAAAA"/>
                </a:solidFill>
                <a:latin typeface="Lato" panose="020F0502020204030203" pitchFamily="34" charset="0"/>
                <a:cs typeface="Lato" panose="020F0502020204030203" pitchFamily="34" charset="0"/>
              </a:defRPr>
            </a:lvl1pPr>
          </a:lstStyle>
          <a:p>
            <a:pPr marL="42545">
              <a:spcBef>
                <a:spcPts val="100"/>
              </a:spcBef>
            </a:pPr>
            <a:fld id="{81D60167-4931-47E6-BA6A-407CBD079E47}" type="slidenum">
              <a:rPr lang="en-US" spc="-25" smtClean="0"/>
              <a:pPr marL="42545">
                <a:spcBef>
                  <a:spcPts val="100"/>
                </a:spcBef>
              </a:pPr>
              <a:t>‹#›</a:t>
            </a:fld>
            <a:endParaRPr lang="en-US" spc="-25"/>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rgbClr val="003764"/>
                </a:solidFill>
                <a:latin typeface="Playfair Display" pitchFamily="2" charset="77"/>
                <a:cs typeface="Playfair Display" pitchFamily="2" charset="77"/>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p:txBody>
          <a:bodyPr lIns="0" tIns="0" rIns="0" bIns="0"/>
          <a:lstStyle>
            <a:lvl1pPr>
              <a:defRPr sz="900" b="0" i="0">
                <a:solidFill>
                  <a:srgbClr val="AAAAAA"/>
                </a:solidFill>
                <a:latin typeface="Lato" panose="020F0502020204030203" pitchFamily="34" charset="0"/>
                <a:cs typeface="Lato" panose="020F0502020204030203" pitchFamily="34" charset="0"/>
              </a:defRPr>
            </a:lvl1pPr>
          </a:lstStyle>
          <a:p>
            <a:pPr marL="42545">
              <a:spcBef>
                <a:spcPts val="100"/>
              </a:spcBef>
            </a:pPr>
            <a:fld id="{81D60167-4931-47E6-BA6A-407CBD079E47}" type="slidenum">
              <a:rPr lang="en-US" spc="-25" smtClean="0"/>
              <a:pPr marL="42545">
                <a:spcBef>
                  <a:spcPts val="100"/>
                </a:spcBef>
              </a:pPr>
              <a:t>‹#›</a:t>
            </a:fld>
            <a:endParaRPr lang="en-US" spc="-25"/>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F6FAFB"/>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11219614" y="6284422"/>
            <a:ext cx="347833" cy="164591"/>
          </a:xfrm>
          <a:prstGeom prst="rect">
            <a:avLst/>
          </a:prstGeom>
        </p:spPr>
      </p:pic>
      <p:sp>
        <p:nvSpPr>
          <p:cNvPr id="19" name="bg object 19"/>
          <p:cNvSpPr/>
          <p:nvPr/>
        </p:nvSpPr>
        <p:spPr>
          <a:xfrm>
            <a:off x="643202" y="656089"/>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sp>
        <p:nvSpPr>
          <p:cNvPr id="2" name="Holder 2"/>
          <p:cNvSpPr>
            <a:spLocks noGrp="1"/>
          </p:cNvSpPr>
          <p:nvPr>
            <p:ph type="title"/>
          </p:nvPr>
        </p:nvSpPr>
        <p:spPr>
          <a:xfrm>
            <a:off x="620185" y="860576"/>
            <a:ext cx="10951628" cy="615553"/>
          </a:xfrm>
        </p:spPr>
        <p:txBody>
          <a:bodyPr lIns="0" tIns="0" rIns="0" bIns="0"/>
          <a:lstStyle>
            <a:lvl1pPr>
              <a:defRPr sz="4000" b="0" i="0">
                <a:solidFill>
                  <a:srgbClr val="003764"/>
                </a:solidFill>
                <a:latin typeface="Playfair Display" pitchFamily="2" charset="77"/>
                <a:cs typeface="Playfair Display" pitchFamily="2" charset="77"/>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7" name="Holder 7"/>
          <p:cNvSpPr>
            <a:spLocks noGrp="1"/>
          </p:cNvSpPr>
          <p:nvPr>
            <p:ph type="sldNum" sz="quarter" idx="7"/>
          </p:nvPr>
        </p:nvSpPr>
        <p:spPr/>
        <p:txBody>
          <a:bodyPr lIns="0" tIns="0" rIns="0" bIns="0"/>
          <a:lstStyle>
            <a:lvl1pPr>
              <a:defRPr sz="900" b="0" i="0">
                <a:solidFill>
                  <a:srgbClr val="AAAAAA"/>
                </a:solidFill>
                <a:latin typeface="Lato" panose="020F0502020204030203" pitchFamily="34" charset="0"/>
                <a:cs typeface="Lato" panose="020F0502020204030203" pitchFamily="34" charset="0"/>
              </a:defRPr>
            </a:lvl1pPr>
          </a:lstStyle>
          <a:p>
            <a:pPr marL="42545">
              <a:spcBef>
                <a:spcPts val="100"/>
              </a:spcBef>
            </a:pPr>
            <a:fld id="{81D60167-4931-47E6-BA6A-407CBD079E47}" type="slidenum">
              <a:rPr lang="en-US" spc="-25" smtClean="0"/>
              <a:pPr marL="42545">
                <a:spcBef>
                  <a:spcPts val="100"/>
                </a:spcBef>
              </a:pPr>
              <a:t>‹#›</a:t>
            </a:fld>
            <a:endParaRPr lang="en-US" spc="-25"/>
          </a:p>
        </p:txBody>
      </p:sp>
      <p:pic>
        <p:nvPicPr>
          <p:cNvPr id="9" name="Picture 8">
            <a:extLst>
              <a:ext uri="{FF2B5EF4-FFF2-40B4-BE49-F238E27FC236}">
                <a16:creationId xmlns:a16="http://schemas.microsoft.com/office/drawing/2014/main" id="{BC96D5A8-A20E-B76B-A31D-0E21D4C53CE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948278"/>
            <a:ext cx="2319028" cy="833522"/>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620185" y="427227"/>
            <a:ext cx="10951628" cy="615553"/>
          </a:xfrm>
        </p:spPr>
        <p:txBody>
          <a:bodyPr lIns="0" tIns="0" rIns="0" bIns="0"/>
          <a:lstStyle>
            <a:lvl1pPr>
              <a:defRPr sz="4000" b="0" i="0">
                <a:solidFill>
                  <a:srgbClr val="003764"/>
                </a:solidFill>
                <a:latin typeface="Playfair Display" pitchFamily="2" charset="77"/>
                <a:cs typeface="Playfair Display" pitchFamily="2" charset="77"/>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5" name="Holder 5"/>
          <p:cNvSpPr>
            <a:spLocks noGrp="1"/>
          </p:cNvSpPr>
          <p:nvPr>
            <p:ph type="sldNum" sz="quarter" idx="7"/>
          </p:nvPr>
        </p:nvSpPr>
        <p:spPr/>
        <p:txBody>
          <a:bodyPr lIns="0" tIns="0" rIns="0" bIns="0"/>
          <a:lstStyle>
            <a:lvl1pPr>
              <a:defRPr sz="900" b="0" i="0">
                <a:solidFill>
                  <a:srgbClr val="AAAAAA"/>
                </a:solidFill>
                <a:latin typeface="Lato" panose="020F0502020204030203" pitchFamily="34" charset="0"/>
                <a:cs typeface="Lato" panose="020F0502020204030203" pitchFamily="34" charset="0"/>
              </a:defRPr>
            </a:lvl1pPr>
          </a:lstStyle>
          <a:p>
            <a:pPr marL="42545">
              <a:spcBef>
                <a:spcPts val="100"/>
              </a:spcBef>
            </a:pPr>
            <a:fld id="{81D60167-4931-47E6-BA6A-407CBD079E47}" type="slidenum">
              <a:rPr lang="en-US" spc="-25" smtClean="0"/>
              <a:pPr marL="42545">
                <a:spcBef>
                  <a:spcPts val="100"/>
                </a:spcBef>
              </a:pPr>
              <a:t>‹#›</a:t>
            </a:fld>
            <a:endParaRPr lang="en-US" spc="-25"/>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4" name="Holder 4"/>
          <p:cNvSpPr>
            <a:spLocks noGrp="1"/>
          </p:cNvSpPr>
          <p:nvPr>
            <p:ph type="sldNum" sz="quarter" idx="7"/>
          </p:nvPr>
        </p:nvSpPr>
        <p:spPr/>
        <p:txBody>
          <a:bodyPr lIns="0" tIns="0" rIns="0" bIns="0"/>
          <a:lstStyle>
            <a:lvl1pPr>
              <a:defRPr sz="900" b="0" i="0">
                <a:solidFill>
                  <a:srgbClr val="AAAAAA"/>
                </a:solidFill>
                <a:latin typeface="Lato" panose="020F0502020204030203" pitchFamily="34" charset="0"/>
                <a:cs typeface="Lato" panose="020F0502020204030203" pitchFamily="34" charset="0"/>
              </a:defRPr>
            </a:lvl1pPr>
          </a:lstStyle>
          <a:p>
            <a:pPr marL="42545">
              <a:spcBef>
                <a:spcPts val="100"/>
              </a:spcBef>
            </a:pPr>
            <a:fld id="{81D60167-4931-47E6-BA6A-407CBD079E47}" type="slidenum">
              <a:rPr lang="en-US" spc="-25" smtClean="0"/>
              <a:pPr marL="42545">
                <a:spcBef>
                  <a:spcPts val="100"/>
                </a:spcBef>
              </a:pPr>
              <a:t>‹#›</a:t>
            </a:fld>
            <a:endParaRPr lang="en-US" spc="-25"/>
          </a:p>
        </p:txBody>
      </p:sp>
      <p:sp>
        <p:nvSpPr>
          <p:cNvPr id="5" name="Holder 2">
            <a:extLst>
              <a:ext uri="{FF2B5EF4-FFF2-40B4-BE49-F238E27FC236}">
                <a16:creationId xmlns:a16="http://schemas.microsoft.com/office/drawing/2014/main" id="{F62119A4-C938-1B08-B7D3-38389F16D83C}"/>
              </a:ext>
            </a:extLst>
          </p:cNvPr>
          <p:cNvSpPr>
            <a:spLocks noGrp="1"/>
          </p:cNvSpPr>
          <p:nvPr>
            <p:ph type="title"/>
          </p:nvPr>
        </p:nvSpPr>
        <p:spPr>
          <a:xfrm>
            <a:off x="620185" y="427227"/>
            <a:ext cx="10951628" cy="615553"/>
          </a:xfrm>
        </p:spPr>
        <p:txBody>
          <a:bodyPr lIns="0" tIns="0" rIns="0" bIns="0"/>
          <a:lstStyle>
            <a:lvl1pPr>
              <a:defRPr sz="4000" b="0" i="0">
                <a:solidFill>
                  <a:srgbClr val="003764"/>
                </a:solidFill>
                <a:latin typeface="Playfair Display" pitchFamily="2" charset="77"/>
                <a:cs typeface="Playfair Display" pitchFamily="2" charset="77"/>
              </a:defRPr>
            </a:lvl1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Title Slide">
    <p:bg>
      <p:bgPr>
        <a:solidFill>
          <a:srgbClr val="F6FAFB"/>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77C6F83-6F2A-656B-2B6E-CE80975B5931}"/>
              </a:ext>
            </a:extLst>
          </p:cNvPr>
          <p:cNvSpPr>
            <a:spLocks noGrp="1"/>
          </p:cNvSpPr>
          <p:nvPr>
            <p:ph type="pic" sz="quarter" idx="10"/>
          </p:nvPr>
        </p:nvSpPr>
        <p:spPr>
          <a:xfrm>
            <a:off x="1" y="0"/>
            <a:ext cx="12191999" cy="6858000"/>
          </a:xfrm>
          <a:prstGeom prst="rect">
            <a:avLst/>
          </a:prstGeom>
          <a:pattFill prst="pct5">
            <a:fgClr>
              <a:schemeClr val="accent1"/>
            </a:fgClr>
            <a:bgClr>
              <a:schemeClr val="bg1"/>
            </a:bgClr>
          </a:pattFill>
        </p:spPr>
        <p:txBody>
          <a:bodyPr/>
          <a:lstStyle/>
          <a:p>
            <a:endParaRPr lang="en-ID"/>
          </a:p>
        </p:txBody>
      </p:sp>
    </p:spTree>
    <p:extLst>
      <p:ext uri="{BB962C8B-B14F-4D97-AF65-F5344CB8AC3E}">
        <p14:creationId xmlns:p14="http://schemas.microsoft.com/office/powerpoint/2010/main" val="3397831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2_Title Slide">
    <p:bg>
      <p:bgPr>
        <a:solidFill>
          <a:srgbClr val="F6FAFB"/>
        </a:solidFill>
        <a:effectLst/>
      </p:bgPr>
    </p:bg>
    <p:spTree>
      <p:nvGrpSpPr>
        <p:cNvPr id="1" name=""/>
        <p:cNvGrpSpPr/>
        <p:nvPr/>
      </p:nvGrpSpPr>
      <p:grpSpPr>
        <a:xfrm>
          <a:off x="0" y="0"/>
          <a:ext cx="0" cy="0"/>
          <a:chOff x="0" y="0"/>
          <a:chExt cx="0" cy="0"/>
        </a:xfrm>
      </p:grpSpPr>
      <p:sp>
        <p:nvSpPr>
          <p:cNvPr id="9" name="Picture Placeholder 3">
            <a:extLst>
              <a:ext uri="{FF2B5EF4-FFF2-40B4-BE49-F238E27FC236}">
                <a16:creationId xmlns:a16="http://schemas.microsoft.com/office/drawing/2014/main" id="{1A3547F9-5D1F-F440-8F9F-661E49891003}"/>
              </a:ext>
            </a:extLst>
          </p:cNvPr>
          <p:cNvSpPr>
            <a:spLocks noGrp="1"/>
          </p:cNvSpPr>
          <p:nvPr>
            <p:ph type="pic" sz="quarter" idx="12"/>
          </p:nvPr>
        </p:nvSpPr>
        <p:spPr>
          <a:xfrm>
            <a:off x="1633802" y="2314577"/>
            <a:ext cx="1945015" cy="2669800"/>
          </a:xfrm>
          <a:prstGeom prst="rect">
            <a:avLst/>
          </a:prstGeom>
          <a:pattFill prst="pct5">
            <a:fgClr>
              <a:schemeClr val="bg1">
                <a:lumMod val="75000"/>
              </a:schemeClr>
            </a:fgClr>
            <a:bgClr>
              <a:schemeClr val="bg1"/>
            </a:bgClr>
          </a:pattFill>
          <a:ln w="6350">
            <a:noFill/>
          </a:ln>
        </p:spPr>
        <p:txBody>
          <a:bodyPr/>
          <a:lstStyle>
            <a:lvl1pPr>
              <a:defRPr sz="1083" b="0" i="0">
                <a:solidFill>
                  <a:schemeClr val="accent4"/>
                </a:solidFill>
                <a:latin typeface="Playfair Display" pitchFamily="2" charset="77"/>
              </a:defRPr>
            </a:lvl1pPr>
          </a:lstStyle>
          <a:p>
            <a:endParaRPr lang="en-US"/>
          </a:p>
        </p:txBody>
      </p:sp>
      <p:cxnSp>
        <p:nvCxnSpPr>
          <p:cNvPr id="10" name="Straight Connector 9">
            <a:extLst>
              <a:ext uri="{FF2B5EF4-FFF2-40B4-BE49-F238E27FC236}">
                <a16:creationId xmlns:a16="http://schemas.microsoft.com/office/drawing/2014/main" id="{1B07A89B-5F7A-9C4B-8967-388F4E756984}"/>
              </a:ext>
            </a:extLst>
          </p:cNvPr>
          <p:cNvCxnSpPr/>
          <p:nvPr userDrawn="1"/>
        </p:nvCxnSpPr>
        <p:spPr>
          <a:xfrm>
            <a:off x="643202" y="656089"/>
            <a:ext cx="990600" cy="0"/>
          </a:xfrm>
          <a:prstGeom prst="line">
            <a:avLst/>
          </a:prstGeom>
          <a:ln w="28575">
            <a:solidFill>
              <a:srgbClr val="F58025"/>
            </a:solidFill>
          </a:ln>
        </p:spPr>
        <p:style>
          <a:lnRef idx="1">
            <a:schemeClr val="accent1"/>
          </a:lnRef>
          <a:fillRef idx="0">
            <a:schemeClr val="accent1"/>
          </a:fillRef>
          <a:effectRef idx="0">
            <a:schemeClr val="accent1"/>
          </a:effectRef>
          <a:fontRef idx="minor">
            <a:schemeClr val="tx1"/>
          </a:fontRef>
        </p:style>
      </p:cxnSp>
      <p:sp>
        <p:nvSpPr>
          <p:cNvPr id="11" name="Picture Placeholder 3">
            <a:extLst>
              <a:ext uri="{FF2B5EF4-FFF2-40B4-BE49-F238E27FC236}">
                <a16:creationId xmlns:a16="http://schemas.microsoft.com/office/drawing/2014/main" id="{25785E4A-CBC5-DF4F-8EF3-C171AE3C0D86}"/>
              </a:ext>
            </a:extLst>
          </p:cNvPr>
          <p:cNvSpPr>
            <a:spLocks noGrp="1"/>
          </p:cNvSpPr>
          <p:nvPr>
            <p:ph type="pic" sz="quarter" idx="13"/>
          </p:nvPr>
        </p:nvSpPr>
        <p:spPr>
          <a:xfrm>
            <a:off x="5064110" y="2314577"/>
            <a:ext cx="1955331" cy="2669800"/>
          </a:xfrm>
          <a:prstGeom prst="rect">
            <a:avLst/>
          </a:prstGeom>
          <a:pattFill prst="pct5">
            <a:fgClr>
              <a:schemeClr val="bg1">
                <a:lumMod val="75000"/>
              </a:schemeClr>
            </a:fgClr>
            <a:bgClr>
              <a:schemeClr val="bg1"/>
            </a:bgClr>
          </a:pattFill>
          <a:ln w="6350">
            <a:noFill/>
          </a:ln>
        </p:spPr>
        <p:txBody>
          <a:bodyPr/>
          <a:lstStyle>
            <a:lvl1pPr>
              <a:defRPr sz="1083" b="0" i="0">
                <a:solidFill>
                  <a:schemeClr val="accent4"/>
                </a:solidFill>
                <a:latin typeface="Playfair Display" pitchFamily="2" charset="77"/>
              </a:defRPr>
            </a:lvl1pPr>
          </a:lstStyle>
          <a:p>
            <a:endParaRPr lang="en-US"/>
          </a:p>
        </p:txBody>
      </p:sp>
      <p:sp>
        <p:nvSpPr>
          <p:cNvPr id="12" name="Picture Placeholder 3">
            <a:extLst>
              <a:ext uri="{FF2B5EF4-FFF2-40B4-BE49-F238E27FC236}">
                <a16:creationId xmlns:a16="http://schemas.microsoft.com/office/drawing/2014/main" id="{2D84DD0C-5F4B-4F4C-B9D2-99E2B2115A43}"/>
              </a:ext>
            </a:extLst>
          </p:cNvPr>
          <p:cNvSpPr>
            <a:spLocks noGrp="1"/>
          </p:cNvSpPr>
          <p:nvPr>
            <p:ph type="pic" sz="quarter" idx="14"/>
          </p:nvPr>
        </p:nvSpPr>
        <p:spPr>
          <a:xfrm>
            <a:off x="8504734" y="2314577"/>
            <a:ext cx="1955331" cy="2669800"/>
          </a:xfrm>
          <a:prstGeom prst="rect">
            <a:avLst/>
          </a:prstGeom>
          <a:pattFill prst="pct5">
            <a:fgClr>
              <a:schemeClr val="bg1">
                <a:lumMod val="75000"/>
              </a:schemeClr>
            </a:fgClr>
            <a:bgClr>
              <a:schemeClr val="bg1"/>
            </a:bgClr>
          </a:pattFill>
          <a:ln w="6350">
            <a:noFill/>
          </a:ln>
        </p:spPr>
        <p:txBody>
          <a:bodyPr/>
          <a:lstStyle>
            <a:lvl1pPr>
              <a:defRPr sz="1083" b="0" i="0">
                <a:solidFill>
                  <a:schemeClr val="accent4"/>
                </a:solidFill>
                <a:latin typeface="Playfair Display" pitchFamily="2" charset="77"/>
              </a:defRPr>
            </a:lvl1pPr>
          </a:lstStyle>
          <a:p>
            <a:endParaRPr lang="en-US"/>
          </a:p>
        </p:txBody>
      </p:sp>
      <p:sp>
        <p:nvSpPr>
          <p:cNvPr id="13" name="Text Placeholder 9">
            <a:extLst>
              <a:ext uri="{FF2B5EF4-FFF2-40B4-BE49-F238E27FC236}">
                <a16:creationId xmlns:a16="http://schemas.microsoft.com/office/drawing/2014/main" id="{D3228AA8-6EB6-724F-940F-C9030F2FBA1E}"/>
              </a:ext>
            </a:extLst>
          </p:cNvPr>
          <p:cNvSpPr>
            <a:spLocks noGrp="1"/>
          </p:cNvSpPr>
          <p:nvPr>
            <p:ph type="body" sz="quarter" idx="10" hasCustomPrompt="1"/>
          </p:nvPr>
        </p:nvSpPr>
        <p:spPr>
          <a:xfrm>
            <a:off x="632886" y="828749"/>
            <a:ext cx="11092949" cy="615553"/>
          </a:xfrm>
          <a:prstGeom prst="rect">
            <a:avLst/>
          </a:prstGeom>
        </p:spPr>
        <p:txBody>
          <a:bodyPr lIns="0" tIns="0" rIns="0" bIns="0"/>
          <a:lstStyle>
            <a:lvl1pPr marL="0" indent="0" algn="l">
              <a:lnSpc>
                <a:spcPct val="100000"/>
              </a:lnSpc>
              <a:spcBef>
                <a:spcPts val="0"/>
              </a:spcBef>
              <a:buNone/>
              <a:defRPr sz="4000" b="0" i="0" cap="none" spc="-100" baseline="0">
                <a:solidFill>
                  <a:srgbClr val="003764"/>
                </a:solidFill>
                <a:latin typeface="Playfair Display" pitchFamily="2" charset="77"/>
                <a:ea typeface="Playfair Display" pitchFamily="2" charset="77"/>
                <a:cs typeface="Lato" panose="020F0502020204030203" pitchFamily="34" charset="0"/>
              </a:defRPr>
            </a:lvl1pPr>
          </a:lstStyle>
          <a:p>
            <a:pPr lvl="0"/>
            <a:r>
              <a:rPr lang="en-US"/>
              <a:t>Click To Edit Master Text Styles</a:t>
            </a:r>
          </a:p>
        </p:txBody>
      </p:sp>
      <p:sp>
        <p:nvSpPr>
          <p:cNvPr id="8" name="Text Placeholder 2">
            <a:extLst>
              <a:ext uri="{FF2B5EF4-FFF2-40B4-BE49-F238E27FC236}">
                <a16:creationId xmlns:a16="http://schemas.microsoft.com/office/drawing/2014/main" id="{5F4C2404-E90C-BB41-AB65-7B48AA182174}"/>
              </a:ext>
            </a:extLst>
          </p:cNvPr>
          <p:cNvSpPr>
            <a:spLocks noGrp="1"/>
          </p:cNvSpPr>
          <p:nvPr>
            <p:ph type="body" sz="quarter" idx="15" hasCustomPrompt="1"/>
          </p:nvPr>
        </p:nvSpPr>
        <p:spPr>
          <a:xfrm>
            <a:off x="643202" y="1512421"/>
            <a:ext cx="11185830" cy="246221"/>
          </a:xfrm>
          <a:prstGeom prst="rect">
            <a:avLst/>
          </a:prstGeom>
        </p:spPr>
        <p:txBody>
          <a:bodyPr lIns="0" tIns="0" rIns="0" bIns="0"/>
          <a:lstStyle>
            <a:lvl1pPr marL="0" indent="0">
              <a:lnSpc>
                <a:spcPct val="100000"/>
              </a:lnSpc>
              <a:buNone/>
              <a:defRPr sz="1600" b="0" i="0" spc="0">
                <a:solidFill>
                  <a:srgbClr val="F58025"/>
                </a:solidFill>
                <a:latin typeface="Lato" panose="020F0502020204030203" pitchFamily="34" charset="0"/>
                <a:ea typeface="Lato" panose="020F0502020204030203" pitchFamily="34" charset="0"/>
                <a:cs typeface="Lato" panose="020F0502020204030203" pitchFamily="34" charset="0"/>
              </a:defRPr>
            </a:lvl1pPr>
          </a:lstStyle>
          <a:p>
            <a:pPr lvl="0"/>
            <a:r>
              <a:rPr lang="en-US"/>
              <a:t>Insert some short and brief explanatory text about the title here.</a:t>
            </a:r>
          </a:p>
        </p:txBody>
      </p:sp>
    </p:spTree>
    <p:extLst>
      <p:ext uri="{BB962C8B-B14F-4D97-AF65-F5344CB8AC3E}">
        <p14:creationId xmlns:p14="http://schemas.microsoft.com/office/powerpoint/2010/main" val="3963916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F6FAFB"/>
          </a:solidFill>
        </p:spPr>
        <p:txBody>
          <a:bodyPr wrap="square" lIns="0" tIns="0" rIns="0" bIns="0" rtlCol="0"/>
          <a:lstStyle/>
          <a:p>
            <a:endParaRPr/>
          </a:p>
        </p:txBody>
      </p:sp>
      <p:sp>
        <p:nvSpPr>
          <p:cNvPr id="2" name="Holder 2"/>
          <p:cNvSpPr>
            <a:spLocks noGrp="1"/>
          </p:cNvSpPr>
          <p:nvPr>
            <p:ph type="title"/>
          </p:nvPr>
        </p:nvSpPr>
        <p:spPr>
          <a:xfrm>
            <a:off x="620185" y="427227"/>
            <a:ext cx="10951628" cy="615553"/>
          </a:xfrm>
          <a:prstGeom prst="rect">
            <a:avLst/>
          </a:prstGeom>
        </p:spPr>
        <p:txBody>
          <a:bodyPr wrap="square" lIns="0" tIns="0" rIns="0" bIns="0">
            <a:spAutoFit/>
          </a:bodyPr>
          <a:lstStyle>
            <a:lvl1pPr>
              <a:defRPr sz="4000" b="0" i="0">
                <a:solidFill>
                  <a:srgbClr val="003764"/>
                </a:solidFill>
                <a:latin typeface="Cambria"/>
                <a:cs typeface="Cambria"/>
              </a:defRPr>
            </a:lvl1pPr>
          </a:lstStyle>
          <a:p>
            <a:endParaRPr/>
          </a:p>
        </p:txBody>
      </p:sp>
      <p:sp>
        <p:nvSpPr>
          <p:cNvPr id="3" name="Holder 3"/>
          <p:cNvSpPr>
            <a:spLocks noGrp="1"/>
          </p:cNvSpPr>
          <p:nvPr>
            <p:ph type="body" idx="1"/>
          </p:nvPr>
        </p:nvSpPr>
        <p:spPr>
          <a:xfrm>
            <a:off x="778936" y="2100394"/>
            <a:ext cx="10604500" cy="210439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a:xfrm>
            <a:off x="10965560" y="6270807"/>
            <a:ext cx="218440" cy="138499"/>
          </a:xfrm>
          <a:prstGeom prst="rect">
            <a:avLst/>
          </a:prstGeom>
        </p:spPr>
        <p:txBody>
          <a:bodyPr wrap="square" lIns="0" tIns="0" rIns="0" bIns="0">
            <a:spAutoFit/>
          </a:bodyPr>
          <a:lstStyle>
            <a:lvl1pPr>
              <a:defRPr sz="900" b="0" i="0">
                <a:solidFill>
                  <a:srgbClr val="AAAAAA"/>
                </a:solidFill>
                <a:latin typeface="Lato" panose="020F0502020204030203" pitchFamily="34" charset="0"/>
                <a:cs typeface="Lato" panose="020F0502020204030203" pitchFamily="34" charset="0"/>
              </a:defRPr>
            </a:lvl1pPr>
          </a:lstStyle>
          <a:p>
            <a:pPr marL="42545">
              <a:spcBef>
                <a:spcPts val="100"/>
              </a:spcBef>
            </a:pPr>
            <a:fld id="{81D60167-4931-47E6-BA6A-407CBD079E47}" type="slidenum">
              <a:rPr lang="en-US" spc="-25" smtClean="0"/>
              <a:pPr marL="42545">
                <a:spcBef>
                  <a:spcPts val="100"/>
                </a:spcBef>
              </a:pPr>
              <a:t>‹#›</a:t>
            </a:fld>
            <a:endParaRPr lang="en-US" spc="-25"/>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8" r:id="rId7"/>
  </p:sldLayoutIdLst>
  <p:txStyles>
    <p:titleStyle>
      <a:lvl1pPr>
        <a:defRPr b="0" i="0">
          <a:latin typeface="Playfair Display" pitchFamily="2" charset="77"/>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hyperlink" Target="mailto:lorem@lorem-domain.com" TargetMode="Externa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4">
            <a:extLst>
              <a:ext uri="{FF2B5EF4-FFF2-40B4-BE49-F238E27FC236}">
                <a16:creationId xmlns:a16="http://schemas.microsoft.com/office/drawing/2014/main" id="{361BABA7-59CF-ED30-14B1-8262C6FC4767}"/>
              </a:ext>
            </a:extLst>
          </p:cNvPr>
          <p:cNvPicPr>
            <a:picLocks noChangeAspect="1"/>
          </p:cNvPicPr>
          <p:nvPr/>
        </p:nvPicPr>
        <p:blipFill rotWithShape="1">
          <a:blip r:embed="rId2">
            <a:extLst>
              <a:ext uri="{28A0092B-C50C-407E-A947-70E740481C1C}">
                <a14:useLocalDpi xmlns:a14="http://schemas.microsoft.com/office/drawing/2010/main" val="0"/>
              </a:ext>
            </a:extLst>
          </a:blip>
          <a:srcRect r="46916" b="25280"/>
          <a:stretch/>
        </p:blipFill>
        <p:spPr>
          <a:xfrm>
            <a:off x="-1" y="0"/>
            <a:ext cx="12192001" cy="6858000"/>
          </a:xfrm>
          <a:prstGeom prst="rect">
            <a:avLst/>
          </a:prstGeom>
        </p:spPr>
      </p:pic>
      <p:sp>
        <p:nvSpPr>
          <p:cNvPr id="6" name="TextBox 5">
            <a:extLst>
              <a:ext uri="{FF2B5EF4-FFF2-40B4-BE49-F238E27FC236}">
                <a16:creationId xmlns:a16="http://schemas.microsoft.com/office/drawing/2014/main" id="{D76F4714-02C7-BF31-045E-D7D18AAC22F1}"/>
              </a:ext>
            </a:extLst>
          </p:cNvPr>
          <p:cNvSpPr txBox="1"/>
          <p:nvPr/>
        </p:nvSpPr>
        <p:spPr>
          <a:xfrm>
            <a:off x="1963064" y="3101277"/>
            <a:ext cx="8826586" cy="443198"/>
          </a:xfrm>
          <a:prstGeom prst="rect">
            <a:avLst/>
          </a:prstGeom>
          <a:noFill/>
        </p:spPr>
        <p:txBody>
          <a:bodyPr wrap="square" lIns="0" tIns="0" rIns="0" bIns="0" rtlCol="0" anchor="t">
            <a:spAutoFit/>
          </a:bodyPr>
          <a:lstStyle/>
          <a:p>
            <a:pPr algn="ctr">
              <a:lnSpc>
                <a:spcPct val="90000"/>
              </a:lnSpc>
            </a:pPr>
            <a:r>
              <a:rPr lang="en-US" sz="3200" spc="-100">
                <a:solidFill>
                  <a:srgbClr val="003764"/>
                </a:solidFill>
                <a:highlight>
                  <a:srgbClr val="FFFF00"/>
                </a:highlight>
                <a:latin typeface="Playfair Display"/>
                <a:ea typeface="Lato"/>
                <a:cs typeface="Lato"/>
              </a:rPr>
              <a:t>ENTER PEP NAME </a:t>
            </a:r>
            <a:r>
              <a:rPr lang="en-US" sz="3200" spc="-100">
                <a:solidFill>
                  <a:srgbClr val="003764"/>
                </a:solidFill>
                <a:latin typeface="Playfair Display"/>
                <a:ea typeface="Lato"/>
                <a:cs typeface="Lato"/>
              </a:rPr>
              <a:t>Pooled Employer Plan</a:t>
            </a:r>
          </a:p>
        </p:txBody>
      </p:sp>
      <p:pic>
        <p:nvPicPr>
          <p:cNvPr id="14" name="Picture 13">
            <a:extLst>
              <a:ext uri="{FF2B5EF4-FFF2-40B4-BE49-F238E27FC236}">
                <a16:creationId xmlns:a16="http://schemas.microsoft.com/office/drawing/2014/main" id="{DA2FF05A-A4F7-B229-4B7D-08130050612F}"/>
              </a:ext>
            </a:extLst>
          </p:cNvPr>
          <p:cNvPicPr>
            <a:picLocks noChangeAspect="1"/>
          </p:cNvPicPr>
          <p:nvPr/>
        </p:nvPicPr>
        <p:blipFill>
          <a:blip r:embed="rId3" cstate="print">
            <a:extLst>
              <a:ext uri="{28A0092B-C50C-407E-A947-70E740481C1C}">
                <a14:useLocalDpi xmlns:a14="http://schemas.microsoft.com/office/drawing/2010/main" val="0"/>
              </a:ext>
            </a:extLst>
          </a:blip>
          <a:srcRect t="19834" b="19834"/>
          <a:stretch/>
        </p:blipFill>
        <p:spPr>
          <a:xfrm>
            <a:off x="2073159" y="316462"/>
            <a:ext cx="3810000" cy="825111"/>
          </a:xfrm>
          <a:prstGeom prst="rect">
            <a:avLst/>
          </a:prstGeom>
        </p:spPr>
      </p:pic>
      <p:sp>
        <p:nvSpPr>
          <p:cNvPr id="2" name="TextBox 1">
            <a:extLst>
              <a:ext uri="{FF2B5EF4-FFF2-40B4-BE49-F238E27FC236}">
                <a16:creationId xmlns:a16="http://schemas.microsoft.com/office/drawing/2014/main" id="{68C765B1-43AB-C1B1-32EA-DA7411665C29}"/>
              </a:ext>
            </a:extLst>
          </p:cNvPr>
          <p:cNvSpPr txBox="1"/>
          <p:nvPr/>
        </p:nvSpPr>
        <p:spPr>
          <a:xfrm>
            <a:off x="3518753" y="3593188"/>
            <a:ext cx="5154493" cy="369332"/>
          </a:xfrm>
          <a:prstGeom prst="rect">
            <a:avLst/>
          </a:prstGeom>
          <a:noFill/>
        </p:spPr>
        <p:txBody>
          <a:bodyPr wrap="square" rtlCol="0">
            <a:spAutoFit/>
          </a:bodyPr>
          <a:lstStyle/>
          <a:p>
            <a:pPr algn="ctr"/>
            <a:r>
              <a:rPr lang="en-US">
                <a:solidFill>
                  <a:srgbClr val="F58025"/>
                </a:solidFill>
                <a:latin typeface="Lato" panose="020F0502020204030203" pitchFamily="34" charset="0"/>
                <a:ea typeface="Lato" panose="020F0502020204030203" pitchFamily="34" charset="0"/>
                <a:cs typeface="Lato" panose="020F0502020204030203" pitchFamily="34" charset="0"/>
              </a:rPr>
              <a:t>A Simple Comprehensive 401(k) Solution</a:t>
            </a:r>
            <a:endParaRPr lang="en-ID">
              <a:solidFill>
                <a:srgbClr val="F58025"/>
              </a:solidFill>
              <a:latin typeface="Lato" panose="020F0502020204030203" pitchFamily="34" charset="0"/>
              <a:ea typeface="Lato" panose="020F0502020204030203" pitchFamily="34" charset="0"/>
              <a:cs typeface="Lato" panose="020F0502020204030203" pitchFamily="34" charset="0"/>
            </a:endParaRPr>
          </a:p>
        </p:txBody>
      </p:sp>
      <p:pic>
        <p:nvPicPr>
          <p:cNvPr id="8" name="object 14">
            <a:extLst>
              <a:ext uri="{FF2B5EF4-FFF2-40B4-BE49-F238E27FC236}">
                <a16:creationId xmlns:a16="http://schemas.microsoft.com/office/drawing/2014/main" id="{B460206F-56FA-AC99-224F-D608539A5DE9}"/>
              </a:ext>
            </a:extLst>
          </p:cNvPr>
          <p:cNvPicPr/>
          <p:nvPr/>
        </p:nvPicPr>
        <p:blipFill>
          <a:blip r:embed="rId4" cstate="print"/>
          <a:stretch>
            <a:fillRect/>
          </a:stretch>
        </p:blipFill>
        <p:spPr>
          <a:xfrm>
            <a:off x="5943600" y="308803"/>
            <a:ext cx="3810001" cy="825111"/>
          </a:xfrm>
          <a:prstGeom prst="rect">
            <a:avLst/>
          </a:prstGeom>
        </p:spPr>
      </p:pic>
      <p:sp>
        <p:nvSpPr>
          <p:cNvPr id="10" name="TextBox 9">
            <a:extLst>
              <a:ext uri="{FF2B5EF4-FFF2-40B4-BE49-F238E27FC236}">
                <a16:creationId xmlns:a16="http://schemas.microsoft.com/office/drawing/2014/main" id="{A8A6CBF1-1B4E-F676-1EB2-7435666DC4EE}"/>
              </a:ext>
            </a:extLst>
          </p:cNvPr>
          <p:cNvSpPr txBox="1"/>
          <p:nvPr/>
        </p:nvSpPr>
        <p:spPr>
          <a:xfrm>
            <a:off x="6373914" y="477256"/>
            <a:ext cx="2888932" cy="523220"/>
          </a:xfrm>
          <a:prstGeom prst="rect">
            <a:avLst/>
          </a:prstGeom>
          <a:noFill/>
        </p:spPr>
        <p:txBody>
          <a:bodyPr wrap="none" rtlCol="0">
            <a:spAutoFit/>
          </a:bodyPr>
          <a:lstStyle/>
          <a:p>
            <a:r>
              <a:rPr lang="en-US" sz="2800">
                <a:latin typeface="Lato" panose="020F0502020204030203" pitchFamily="34" charset="0"/>
                <a:ea typeface="Lato" panose="020F0502020204030203" pitchFamily="34" charset="0"/>
                <a:cs typeface="Lato" panose="020F0502020204030203" pitchFamily="34" charset="0"/>
              </a:rPr>
              <a:t>Logo placeholder</a:t>
            </a:r>
          </a:p>
        </p:txBody>
      </p:sp>
    </p:spTree>
    <p:extLst>
      <p:ext uri="{BB962C8B-B14F-4D97-AF65-F5344CB8AC3E}">
        <p14:creationId xmlns:p14="http://schemas.microsoft.com/office/powerpoint/2010/main" val="642472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CD5BB-AA6F-C8A0-3E08-2F3274E845BE}"/>
            </a:ext>
          </a:extLst>
        </p:cNvPr>
        <p:cNvGrpSpPr/>
        <p:nvPr/>
      </p:nvGrpSpPr>
      <p:grpSpPr>
        <a:xfrm>
          <a:off x="0" y="0"/>
          <a:ext cx="0" cy="0"/>
          <a:chOff x="0" y="0"/>
          <a:chExt cx="0" cy="0"/>
        </a:xfrm>
      </p:grpSpPr>
      <p:sp>
        <p:nvSpPr>
          <p:cNvPr id="11" name="object 11">
            <a:extLst>
              <a:ext uri="{FF2B5EF4-FFF2-40B4-BE49-F238E27FC236}">
                <a16:creationId xmlns:a16="http://schemas.microsoft.com/office/drawing/2014/main" id="{C056362D-778F-A171-9FA4-9AF99C8237A3}"/>
              </a:ext>
            </a:extLst>
          </p:cNvPr>
          <p:cNvSpPr/>
          <p:nvPr/>
        </p:nvSpPr>
        <p:spPr>
          <a:xfrm>
            <a:off x="625062" y="643790"/>
            <a:ext cx="713740" cy="0"/>
          </a:xfrm>
          <a:custGeom>
            <a:avLst/>
            <a:gdLst/>
            <a:ahLst/>
            <a:cxnLst/>
            <a:rect l="l" t="t" r="r" b="b"/>
            <a:pathLst>
              <a:path w="713739">
                <a:moveTo>
                  <a:pt x="0" y="0"/>
                </a:moveTo>
                <a:lnTo>
                  <a:pt x="713124" y="0"/>
                </a:lnTo>
              </a:path>
            </a:pathLst>
          </a:custGeom>
          <a:ln w="28576">
            <a:solidFill>
              <a:srgbClr val="F58025"/>
            </a:solidFill>
          </a:ln>
        </p:spPr>
        <p:txBody>
          <a:bodyPr wrap="square" lIns="0" tIns="0" rIns="0" bIns="0" rtlCol="0"/>
          <a:lstStyle/>
          <a:p>
            <a:endParaRPr/>
          </a:p>
        </p:txBody>
      </p:sp>
      <p:sp>
        <p:nvSpPr>
          <p:cNvPr id="16" name="object 16">
            <a:extLst>
              <a:ext uri="{FF2B5EF4-FFF2-40B4-BE49-F238E27FC236}">
                <a16:creationId xmlns:a16="http://schemas.microsoft.com/office/drawing/2014/main" id="{92156824-91D3-5396-1EBC-85E25E9F7940}"/>
              </a:ext>
            </a:extLst>
          </p:cNvPr>
          <p:cNvSpPr txBox="1"/>
          <p:nvPr/>
        </p:nvSpPr>
        <p:spPr>
          <a:xfrm>
            <a:off x="598544" y="886609"/>
            <a:ext cx="8001991" cy="1115690"/>
          </a:xfrm>
          <a:prstGeom prst="rect">
            <a:avLst/>
          </a:prstGeom>
        </p:spPr>
        <p:txBody>
          <a:bodyPr vert="horz" wrap="square" lIns="0" tIns="12700" rIns="0" bIns="0" rtlCol="0" anchor="t">
            <a:spAutoFit/>
          </a:bodyPr>
          <a:lstStyle/>
          <a:p>
            <a:pPr marL="12700">
              <a:lnSpc>
                <a:spcPct val="100000"/>
              </a:lnSpc>
              <a:spcBef>
                <a:spcPts val="100"/>
              </a:spcBef>
            </a:pPr>
            <a:r>
              <a:rPr lang="en-US" sz="3600">
                <a:solidFill>
                  <a:srgbClr val="003764"/>
                </a:solidFill>
                <a:latin typeface="Playfair Display"/>
                <a:cs typeface="Cambria"/>
              </a:rPr>
              <a:t>What is a Pooled Employer Plan (PEP)?</a:t>
            </a:r>
            <a:endParaRPr sz="3600">
              <a:latin typeface="Playfair Display"/>
              <a:cs typeface="Cambria"/>
            </a:endParaRPr>
          </a:p>
          <a:p>
            <a:pPr marL="38735" marR="5080">
              <a:spcBef>
                <a:spcPts val="1365"/>
              </a:spcBef>
            </a:pPr>
            <a:r>
              <a:rPr lang="en-US" sz="1200">
                <a:solidFill>
                  <a:srgbClr val="54575A"/>
                </a:solidFill>
                <a:latin typeface="Lato"/>
                <a:ea typeface="Lato"/>
                <a:cs typeface="Lato"/>
              </a:rPr>
              <a:t>A simple, comprehensive 401(k) solution that minimizes your time and risk spent managing 401(k) plans and gets you back to doing what you love: growing your business.</a:t>
            </a:r>
            <a:endParaRPr lang="en-US" sz="1200">
              <a:latin typeface="Lato" panose="020F0502020204030203" pitchFamily="34" charset="0"/>
              <a:ea typeface="Lato" panose="020F0502020204030203" pitchFamily="34" charset="0"/>
              <a:cs typeface="Lato" panose="020F0502020204030203" pitchFamily="34" charset="0"/>
            </a:endParaRPr>
          </a:p>
        </p:txBody>
      </p:sp>
      <p:sp>
        <p:nvSpPr>
          <p:cNvPr id="31" name="TextBox 30">
            <a:extLst>
              <a:ext uri="{FF2B5EF4-FFF2-40B4-BE49-F238E27FC236}">
                <a16:creationId xmlns:a16="http://schemas.microsoft.com/office/drawing/2014/main" id="{8BAF7CDB-CF65-2B5B-FFC9-E60A0C407B4D}"/>
              </a:ext>
            </a:extLst>
          </p:cNvPr>
          <p:cNvSpPr txBox="1"/>
          <p:nvPr/>
        </p:nvSpPr>
        <p:spPr>
          <a:xfrm>
            <a:off x="1382220" y="2324914"/>
            <a:ext cx="6783209" cy="777195"/>
          </a:xfrm>
          <a:prstGeom prst="rect">
            <a:avLst/>
          </a:prstGeom>
          <a:noFill/>
        </p:spPr>
        <p:txBody>
          <a:bodyPr wrap="square" lIns="0" tIns="0" rIns="0" bIns="0" rtlCol="0" anchor="t">
            <a:spAutoFit/>
          </a:bodyPr>
          <a:lstStyle/>
          <a:p>
            <a:pPr algn="just">
              <a:lnSpc>
                <a:spcPts val="1408"/>
              </a:lnSpc>
              <a:spcAft>
                <a:spcPts val="700"/>
              </a:spcAft>
            </a:pPr>
            <a:r>
              <a:rPr lang="en-US" sz="1200">
                <a:solidFill>
                  <a:srgbClr val="F58025"/>
                </a:solidFill>
                <a:latin typeface="Lato"/>
                <a:ea typeface="Lato"/>
                <a:cs typeface="Lato"/>
              </a:rPr>
              <a:t>Save Time</a:t>
            </a:r>
          </a:p>
          <a:p>
            <a:pPr lvl="0">
              <a:lnSpc>
                <a:spcPct val="90000"/>
              </a:lnSpc>
              <a:spcAft>
                <a:spcPts val="100"/>
              </a:spcAft>
            </a:pPr>
            <a:r>
              <a:rPr lang="en-US" sz="1200">
                <a:solidFill>
                  <a:srgbClr val="54575A"/>
                </a:solidFill>
                <a:latin typeface="Lato"/>
                <a:ea typeface="Lato"/>
                <a:cs typeface="Lato"/>
              </a:rPr>
              <a:t>By handing off most of the responsibilities of governing and administering your retirement plan to a prudent expert, you can focus more of your time on your business. Would you rather be distributing plan notices and dealing with plan auditors or serving your clients and employees?</a:t>
            </a:r>
          </a:p>
        </p:txBody>
      </p:sp>
      <p:sp>
        <p:nvSpPr>
          <p:cNvPr id="42" name="TextBox 41">
            <a:extLst>
              <a:ext uri="{FF2B5EF4-FFF2-40B4-BE49-F238E27FC236}">
                <a16:creationId xmlns:a16="http://schemas.microsoft.com/office/drawing/2014/main" id="{FE285B8E-023F-479E-BE86-53E1B031B489}"/>
              </a:ext>
            </a:extLst>
          </p:cNvPr>
          <p:cNvSpPr txBox="1"/>
          <p:nvPr/>
        </p:nvSpPr>
        <p:spPr>
          <a:xfrm>
            <a:off x="1382220" y="3367580"/>
            <a:ext cx="6931892" cy="934102"/>
          </a:xfrm>
          <a:prstGeom prst="rect">
            <a:avLst/>
          </a:prstGeom>
          <a:noFill/>
        </p:spPr>
        <p:txBody>
          <a:bodyPr wrap="square" lIns="0" tIns="0" rIns="0" bIns="0" rtlCol="0" anchor="t">
            <a:spAutoFit/>
          </a:bodyPr>
          <a:lstStyle/>
          <a:p>
            <a:pPr algn="just">
              <a:lnSpc>
                <a:spcPts val="1408"/>
              </a:lnSpc>
              <a:spcAft>
                <a:spcPts val="700"/>
              </a:spcAft>
            </a:pPr>
            <a:r>
              <a:rPr lang="en-US" sz="1200" dirty="0">
                <a:solidFill>
                  <a:srgbClr val="F58025"/>
                </a:solidFill>
                <a:latin typeface="Lato"/>
                <a:ea typeface="Lato"/>
                <a:cs typeface="Lato"/>
              </a:rPr>
              <a:t>Reduce Risk</a:t>
            </a:r>
            <a:endParaRPr lang="en-US" sz="1200" dirty="0">
              <a:solidFill>
                <a:srgbClr val="F58025"/>
              </a:solidFill>
              <a:latin typeface="Lato" panose="020F0502020204030203" pitchFamily="34" charset="0"/>
              <a:ea typeface="Lato" panose="020F0502020204030203" pitchFamily="34" charset="0"/>
              <a:cs typeface="Lato" panose="020F0502020204030203" pitchFamily="34" charset="0"/>
            </a:endParaRPr>
          </a:p>
          <a:p>
            <a:pPr>
              <a:lnSpc>
                <a:spcPct val="90000"/>
              </a:lnSpc>
              <a:spcAft>
                <a:spcPts val="100"/>
              </a:spcAft>
            </a:pPr>
            <a:r>
              <a:rPr lang="en-US" sz="1200" dirty="0">
                <a:solidFill>
                  <a:srgbClr val="54575A"/>
                </a:solidFill>
                <a:latin typeface="Lato"/>
                <a:ea typeface="Lato"/>
                <a:cs typeface="Lato"/>
              </a:rPr>
              <a:t>We’ve assembled world-class partners who will provide safeguards to reduce your fiduciary liability (risk). The PEP removes as much of the fiduciary liability of operating a retirement plan as is allowed by law away from the adopting employer. Reflected on the right, ordered by their level of potential fiduciary risk, is a representation of the various plan fiduciary roles as they are defined under ERISA.</a:t>
            </a:r>
          </a:p>
        </p:txBody>
      </p:sp>
      <p:sp>
        <p:nvSpPr>
          <p:cNvPr id="55" name="TextBox 54">
            <a:extLst>
              <a:ext uri="{FF2B5EF4-FFF2-40B4-BE49-F238E27FC236}">
                <a16:creationId xmlns:a16="http://schemas.microsoft.com/office/drawing/2014/main" id="{898FE19B-2D14-4E92-541A-898BE91FCAE0}"/>
              </a:ext>
            </a:extLst>
          </p:cNvPr>
          <p:cNvSpPr txBox="1"/>
          <p:nvPr/>
        </p:nvSpPr>
        <p:spPr>
          <a:xfrm>
            <a:off x="1359615" y="4597240"/>
            <a:ext cx="6699575" cy="767903"/>
          </a:xfrm>
          <a:prstGeom prst="rect">
            <a:avLst/>
          </a:prstGeom>
          <a:noFill/>
        </p:spPr>
        <p:txBody>
          <a:bodyPr wrap="square" lIns="0" tIns="0" rIns="0" bIns="0" rtlCol="0" anchor="t">
            <a:spAutoFit/>
          </a:bodyPr>
          <a:lstStyle/>
          <a:p>
            <a:pPr algn="just">
              <a:lnSpc>
                <a:spcPts val="1408"/>
              </a:lnSpc>
              <a:spcAft>
                <a:spcPts val="700"/>
              </a:spcAft>
            </a:pPr>
            <a:r>
              <a:rPr lang="en-US" sz="1200">
                <a:solidFill>
                  <a:srgbClr val="F58025"/>
                </a:solidFill>
                <a:latin typeface="Lato"/>
                <a:ea typeface="Lato"/>
                <a:cs typeface="Lato"/>
              </a:rPr>
              <a:t>Potentially Reduce Costs</a:t>
            </a:r>
            <a:endParaRPr lang="en-US" sz="1200">
              <a:solidFill>
                <a:srgbClr val="F58025"/>
              </a:solidFill>
              <a:latin typeface="Lato" panose="020F0502020204030203" pitchFamily="34" charset="0"/>
              <a:ea typeface="Lato" panose="020F0502020204030203" pitchFamily="34" charset="0"/>
              <a:cs typeface="Lato" panose="020F0502020204030203" pitchFamily="34" charset="0"/>
            </a:endParaRPr>
          </a:p>
          <a:p>
            <a:pPr lvl="0">
              <a:lnSpc>
                <a:spcPct val="90000"/>
              </a:lnSpc>
              <a:spcAft>
                <a:spcPts val="100"/>
              </a:spcAft>
            </a:pPr>
            <a:r>
              <a:rPr lang="en-US" sz="1200">
                <a:solidFill>
                  <a:srgbClr val="54575A"/>
                </a:solidFill>
                <a:latin typeface="Lato"/>
                <a:ea typeface="Lato"/>
                <a:cs typeface="Lato"/>
              </a:rPr>
              <a:t>You’ll experience price breaks that were previously only available to much larger companies. If your plan is audited today or will soon require an audit, you can substantially reduce or eliminate your audit fee by joining a PEP.</a:t>
            </a:r>
          </a:p>
        </p:txBody>
      </p:sp>
      <p:pic>
        <p:nvPicPr>
          <p:cNvPr id="2" name="Picture 1" descr="A blue and white clock&#10;&#10;AI-generated content may be incorrect.">
            <a:extLst>
              <a:ext uri="{FF2B5EF4-FFF2-40B4-BE49-F238E27FC236}">
                <a16:creationId xmlns:a16="http://schemas.microsoft.com/office/drawing/2014/main" id="{A4139B10-CBDE-0536-A2F3-A71FF9470DA4}"/>
              </a:ext>
            </a:extLst>
          </p:cNvPr>
          <p:cNvPicPr>
            <a:picLocks noChangeAspect="1"/>
          </p:cNvPicPr>
          <p:nvPr/>
        </p:nvPicPr>
        <p:blipFill>
          <a:blip r:embed="rId2"/>
          <a:stretch>
            <a:fillRect/>
          </a:stretch>
        </p:blipFill>
        <p:spPr>
          <a:xfrm>
            <a:off x="549843" y="2402067"/>
            <a:ext cx="602631" cy="602631"/>
          </a:xfrm>
          <a:prstGeom prst="rect">
            <a:avLst/>
          </a:prstGeom>
        </p:spPr>
      </p:pic>
      <p:pic>
        <p:nvPicPr>
          <p:cNvPr id="3" name="Picture 2" descr="A blue check mark on a black background&#10;&#10;AI-generated content may be incorrect.">
            <a:extLst>
              <a:ext uri="{FF2B5EF4-FFF2-40B4-BE49-F238E27FC236}">
                <a16:creationId xmlns:a16="http://schemas.microsoft.com/office/drawing/2014/main" id="{CFBA3249-BD9B-C6C2-0018-70E1FBB0E300}"/>
              </a:ext>
            </a:extLst>
          </p:cNvPr>
          <p:cNvPicPr>
            <a:picLocks noChangeAspect="1"/>
          </p:cNvPicPr>
          <p:nvPr/>
        </p:nvPicPr>
        <p:blipFill>
          <a:blip r:embed="rId3"/>
          <a:stretch>
            <a:fillRect/>
          </a:stretch>
        </p:blipFill>
        <p:spPr>
          <a:xfrm>
            <a:off x="625346" y="3584778"/>
            <a:ext cx="525966" cy="583349"/>
          </a:xfrm>
          <a:prstGeom prst="rect">
            <a:avLst/>
          </a:prstGeom>
        </p:spPr>
      </p:pic>
      <p:pic>
        <p:nvPicPr>
          <p:cNvPr id="4" name="Picture 3" descr="A blue outline of a piggy bank&#10;&#10;AI-generated content may be incorrect.">
            <a:extLst>
              <a:ext uri="{FF2B5EF4-FFF2-40B4-BE49-F238E27FC236}">
                <a16:creationId xmlns:a16="http://schemas.microsoft.com/office/drawing/2014/main" id="{211E5486-F8D3-7F6C-E0D8-6AA60757BEB5}"/>
              </a:ext>
            </a:extLst>
          </p:cNvPr>
          <p:cNvPicPr>
            <a:picLocks noChangeAspect="1"/>
          </p:cNvPicPr>
          <p:nvPr/>
        </p:nvPicPr>
        <p:blipFill>
          <a:blip r:embed="rId4"/>
          <a:stretch>
            <a:fillRect/>
          </a:stretch>
        </p:blipFill>
        <p:spPr>
          <a:xfrm>
            <a:off x="568428" y="4732324"/>
            <a:ext cx="602631" cy="495532"/>
          </a:xfrm>
          <a:prstGeom prst="rect">
            <a:avLst/>
          </a:prstGeom>
        </p:spPr>
      </p:pic>
      <p:pic>
        <p:nvPicPr>
          <p:cNvPr id="6" name="Picture 5" descr="A black background with blue text&#10;&#10;AI-generated content may be incorrect.">
            <a:extLst>
              <a:ext uri="{FF2B5EF4-FFF2-40B4-BE49-F238E27FC236}">
                <a16:creationId xmlns:a16="http://schemas.microsoft.com/office/drawing/2014/main" id="{7BDA176C-7F95-FC7B-C7EB-2413C47069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88745" y="658167"/>
            <a:ext cx="2790333" cy="5602833"/>
          </a:xfrm>
          <a:prstGeom prst="rect">
            <a:avLst/>
          </a:prstGeom>
        </p:spPr>
      </p:pic>
    </p:spTree>
    <p:extLst>
      <p:ext uri="{BB962C8B-B14F-4D97-AF65-F5344CB8AC3E}">
        <p14:creationId xmlns:p14="http://schemas.microsoft.com/office/powerpoint/2010/main" val="1190743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D70E8-B16F-2908-0F05-30A4046CBF6F}"/>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528FF07B-2642-5E3D-C9F5-6860C5EA671C}"/>
              </a:ext>
            </a:extLst>
          </p:cNvPr>
          <p:cNvSpPr/>
          <p:nvPr/>
        </p:nvSpPr>
        <p:spPr>
          <a:xfrm>
            <a:off x="643202" y="656089"/>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sp>
        <p:nvSpPr>
          <p:cNvPr id="5" name="object 5">
            <a:extLst>
              <a:ext uri="{FF2B5EF4-FFF2-40B4-BE49-F238E27FC236}">
                <a16:creationId xmlns:a16="http://schemas.microsoft.com/office/drawing/2014/main" id="{11084BD5-5F04-A831-D0B6-9E3B62602F7A}"/>
              </a:ext>
            </a:extLst>
          </p:cNvPr>
          <p:cNvSpPr txBox="1">
            <a:spLocks noGrp="1"/>
          </p:cNvSpPr>
          <p:nvPr>
            <p:ph type="title"/>
          </p:nvPr>
        </p:nvSpPr>
        <p:spPr>
          <a:xfrm>
            <a:off x="620184" y="747267"/>
            <a:ext cx="6618815" cy="566822"/>
          </a:xfrm>
          <a:prstGeom prst="rect">
            <a:avLst/>
          </a:prstGeom>
        </p:spPr>
        <p:txBody>
          <a:bodyPr vert="horz" wrap="square" lIns="0" tIns="12700" rIns="0" bIns="0" rtlCol="0" anchor="t">
            <a:spAutoFit/>
          </a:bodyPr>
          <a:lstStyle/>
          <a:p>
            <a:pPr marL="12700">
              <a:lnSpc>
                <a:spcPct val="100000"/>
              </a:lnSpc>
              <a:spcBef>
                <a:spcPts val="100"/>
              </a:spcBef>
            </a:pPr>
            <a:r>
              <a:rPr lang="en-US" sz="3600" spc="-95">
                <a:latin typeface="Playfair Display"/>
              </a:rPr>
              <a:t>What’s Included?</a:t>
            </a:r>
            <a:endParaRPr sz="3600" spc="-20">
              <a:latin typeface="Playfair Display"/>
            </a:endParaRPr>
          </a:p>
        </p:txBody>
      </p:sp>
      <p:pic>
        <p:nvPicPr>
          <p:cNvPr id="3" name="Picture 2">
            <a:extLst>
              <a:ext uri="{FF2B5EF4-FFF2-40B4-BE49-F238E27FC236}">
                <a16:creationId xmlns:a16="http://schemas.microsoft.com/office/drawing/2014/main" id="{9B50263E-42FD-75D2-F7AF-A3C5BD9884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948278"/>
            <a:ext cx="2319028" cy="833522"/>
          </a:xfrm>
          <a:prstGeom prst="rect">
            <a:avLst/>
          </a:prstGeom>
        </p:spPr>
      </p:pic>
      <p:graphicFrame>
        <p:nvGraphicFramePr>
          <p:cNvPr id="35" name="Table 34">
            <a:extLst>
              <a:ext uri="{FF2B5EF4-FFF2-40B4-BE49-F238E27FC236}">
                <a16:creationId xmlns:a16="http://schemas.microsoft.com/office/drawing/2014/main" id="{8DBDF75D-6954-E92C-1FD8-8926DBE8EEE9}"/>
              </a:ext>
            </a:extLst>
          </p:cNvPr>
          <p:cNvGraphicFramePr>
            <a:graphicFrameLocks noGrp="1"/>
          </p:cNvGraphicFramePr>
          <p:nvPr>
            <p:extLst>
              <p:ext uri="{D42A27DB-BD31-4B8C-83A1-F6EECF244321}">
                <p14:modId xmlns:p14="http://schemas.microsoft.com/office/powerpoint/2010/main" val="3190204333"/>
              </p:ext>
            </p:extLst>
          </p:nvPr>
        </p:nvGraphicFramePr>
        <p:xfrm>
          <a:off x="1905000" y="1848718"/>
          <a:ext cx="8127999" cy="4079240"/>
        </p:xfrm>
        <a:graphic>
          <a:graphicData uri="http://schemas.openxmlformats.org/drawingml/2006/table">
            <a:tbl>
              <a:tblPr bandRow="1">
                <a:tableStyleId>{5C22544A-7EE6-4342-B048-85BDC9FD1C3A}</a:tableStyleId>
              </a:tblPr>
              <a:tblGrid>
                <a:gridCol w="5105400">
                  <a:extLst>
                    <a:ext uri="{9D8B030D-6E8A-4147-A177-3AD203B41FA5}">
                      <a16:colId xmlns:a16="http://schemas.microsoft.com/office/drawing/2014/main" val="2063104816"/>
                    </a:ext>
                  </a:extLst>
                </a:gridCol>
                <a:gridCol w="1524000">
                  <a:extLst>
                    <a:ext uri="{9D8B030D-6E8A-4147-A177-3AD203B41FA5}">
                      <a16:colId xmlns:a16="http://schemas.microsoft.com/office/drawing/2014/main" val="3968511421"/>
                    </a:ext>
                  </a:extLst>
                </a:gridCol>
                <a:gridCol w="1498599">
                  <a:extLst>
                    <a:ext uri="{9D8B030D-6E8A-4147-A177-3AD203B41FA5}">
                      <a16:colId xmlns:a16="http://schemas.microsoft.com/office/drawing/2014/main" val="1650917240"/>
                    </a:ext>
                  </a:extLst>
                </a:gridCol>
              </a:tblGrid>
              <a:tr h="370840">
                <a:tc>
                  <a:txBody>
                    <a:bodyPr/>
                    <a:lstStyle/>
                    <a:p>
                      <a:r>
                        <a:rPr lang="en-US" sz="1400">
                          <a:latin typeface="Lato"/>
                          <a:ea typeface="Lato"/>
                          <a:cs typeface="Lato"/>
                        </a:rPr>
                        <a:t>Comprehensive Retirement Plan Governance</a:t>
                      </a:r>
                    </a:p>
                  </a:txBody>
                  <a:tcPr>
                    <a:solidFill>
                      <a:srgbClr val="F2F2F2"/>
                    </a:solidFill>
                  </a:tcPr>
                </a:tc>
                <a:tc>
                  <a:txBody>
                    <a:bodyPr/>
                    <a:lstStyle/>
                    <a:p>
                      <a:pPr algn="ctr"/>
                      <a:r>
                        <a:rPr lang="en-US" sz="1400" b="1">
                          <a:solidFill>
                            <a:srgbClr val="003764"/>
                          </a:solidFill>
                          <a:latin typeface="Lato"/>
                          <a:ea typeface="Lato"/>
                          <a:cs typeface="Lato"/>
                          <a:sym typeface="Wingdings" panose="05000000000000000000" pitchFamily="2" charset="2"/>
                        </a:rPr>
                        <a:t></a:t>
                      </a:r>
                      <a:endParaRPr lang="en-US" sz="1400" b="1">
                        <a:solidFill>
                          <a:srgbClr val="003764"/>
                        </a:solidFill>
                        <a:latin typeface="Lato"/>
                        <a:ea typeface="Lato"/>
                        <a:cs typeface="Lato"/>
                      </a:endParaRPr>
                    </a:p>
                  </a:txBody>
                  <a:tcPr>
                    <a:solidFill>
                      <a:srgbClr val="F2F2F2"/>
                    </a:solidFill>
                  </a:tcPr>
                </a:tc>
                <a:tc>
                  <a:txBody>
                    <a:bodyPr/>
                    <a:lstStyle/>
                    <a:p>
                      <a:pPr algn="ctr"/>
                      <a:r>
                        <a:rPr lang="en-US" sz="1400" b="1">
                          <a:solidFill>
                            <a:srgbClr val="6AAAE4"/>
                          </a:solidFill>
                          <a:latin typeface="Lato"/>
                          <a:ea typeface="Lato"/>
                          <a:cs typeface="Lato"/>
                        </a:rPr>
                        <a:t>×</a:t>
                      </a:r>
                    </a:p>
                  </a:txBody>
                  <a:tcPr>
                    <a:solidFill>
                      <a:srgbClr val="F2F2F2"/>
                    </a:solidFill>
                  </a:tcPr>
                </a:tc>
                <a:extLst>
                  <a:ext uri="{0D108BD9-81ED-4DB2-BD59-A6C34878D82A}">
                    <a16:rowId xmlns:a16="http://schemas.microsoft.com/office/drawing/2014/main" val="2059977347"/>
                  </a:ext>
                </a:extLst>
              </a:tr>
              <a:tr h="370840">
                <a:tc>
                  <a:txBody>
                    <a:bodyPr/>
                    <a:lstStyle/>
                    <a:p>
                      <a:r>
                        <a:rPr lang="en-US" sz="1400">
                          <a:latin typeface="Lato"/>
                          <a:ea typeface="Lato"/>
                          <a:cs typeface="Lato"/>
                        </a:rPr>
                        <a:t>Remove Responsibility to Sign and File 5500</a:t>
                      </a:r>
                    </a:p>
                  </a:txBody>
                  <a:tcPr>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3764"/>
                          </a:solidFill>
                          <a:effectLst/>
                          <a:uLnTx/>
                          <a:uFillTx/>
                          <a:latin typeface="Lato"/>
                          <a:ea typeface="Lato"/>
                          <a:cs typeface="Lato"/>
                          <a:sym typeface="Wingdings" panose="05000000000000000000" pitchFamily="2" charset="2"/>
                        </a:rPr>
                        <a:t></a:t>
                      </a:r>
                      <a:endParaRPr kumimoji="0" lang="en-US" sz="1400" b="1" i="0" u="none" strike="noStrike" kern="0" cap="none" spc="0" normalizeH="0" baseline="0" noProof="0">
                        <a:ln>
                          <a:noFill/>
                        </a:ln>
                        <a:solidFill>
                          <a:srgbClr val="003764"/>
                        </a:solidFill>
                        <a:effectLst/>
                        <a:uLnTx/>
                        <a:uFillTx/>
                        <a:latin typeface="Lato"/>
                        <a:ea typeface="Lato"/>
                        <a:cs typeface="Lato"/>
                      </a:endParaRPr>
                    </a:p>
                  </a:txBody>
                  <a:tcPr>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6AAAE4"/>
                          </a:solidFill>
                          <a:effectLst/>
                          <a:uLnTx/>
                          <a:uFillTx/>
                          <a:latin typeface="Lato"/>
                          <a:ea typeface="Lato"/>
                          <a:cs typeface="Lato"/>
                        </a:rPr>
                        <a:t>×</a:t>
                      </a:r>
                    </a:p>
                  </a:txBody>
                  <a:tcPr>
                    <a:noFill/>
                  </a:tcPr>
                </a:tc>
                <a:extLst>
                  <a:ext uri="{0D108BD9-81ED-4DB2-BD59-A6C34878D82A}">
                    <a16:rowId xmlns:a16="http://schemas.microsoft.com/office/drawing/2014/main" val="733007573"/>
                  </a:ext>
                </a:extLst>
              </a:tr>
              <a:tr h="370840">
                <a:tc>
                  <a:txBody>
                    <a:bodyPr/>
                    <a:lstStyle/>
                    <a:p>
                      <a:r>
                        <a:rPr lang="en-US" sz="1400">
                          <a:latin typeface="Lato"/>
                          <a:ea typeface="Lato"/>
                          <a:cs typeface="Lato"/>
                        </a:rPr>
                        <a:t>Significantly Reduce Fiduciary Liability</a:t>
                      </a:r>
                    </a:p>
                  </a:txBody>
                  <a:tcPr>
                    <a:solidFill>
                      <a:srgbClr val="F2F2F2"/>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3764"/>
                          </a:solidFill>
                          <a:effectLst/>
                          <a:uLnTx/>
                          <a:uFillTx/>
                          <a:latin typeface="Lato"/>
                          <a:ea typeface="Lato"/>
                          <a:cs typeface="Lato"/>
                          <a:sym typeface="Wingdings" panose="05000000000000000000" pitchFamily="2" charset="2"/>
                        </a:rPr>
                        <a:t></a:t>
                      </a:r>
                      <a:endParaRPr kumimoji="0" lang="en-US" sz="1400" b="1" i="0" u="none" strike="noStrike" kern="0" cap="none" spc="0" normalizeH="0" baseline="0" noProof="0">
                        <a:ln>
                          <a:noFill/>
                        </a:ln>
                        <a:solidFill>
                          <a:srgbClr val="003764"/>
                        </a:solidFill>
                        <a:effectLst/>
                        <a:uLnTx/>
                        <a:uFillTx/>
                        <a:latin typeface="Lato"/>
                        <a:ea typeface="Lato"/>
                        <a:cs typeface="Lato"/>
                      </a:endParaRPr>
                    </a:p>
                  </a:txBody>
                  <a:tcPr>
                    <a:solidFill>
                      <a:srgbClr val="F2F2F2"/>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6AAAE4"/>
                          </a:solidFill>
                          <a:effectLst/>
                          <a:uLnTx/>
                          <a:uFillTx/>
                          <a:latin typeface="Lato"/>
                          <a:ea typeface="Lato"/>
                          <a:cs typeface="Lato"/>
                        </a:rPr>
                        <a:t>×</a:t>
                      </a:r>
                    </a:p>
                  </a:txBody>
                  <a:tcPr>
                    <a:solidFill>
                      <a:srgbClr val="F2F2F2"/>
                    </a:solidFill>
                  </a:tcPr>
                </a:tc>
                <a:extLst>
                  <a:ext uri="{0D108BD9-81ED-4DB2-BD59-A6C34878D82A}">
                    <a16:rowId xmlns:a16="http://schemas.microsoft.com/office/drawing/2014/main" val="1777919263"/>
                  </a:ext>
                </a:extLst>
              </a:tr>
              <a:tr h="370840">
                <a:tc>
                  <a:txBody>
                    <a:bodyPr/>
                    <a:lstStyle/>
                    <a:p>
                      <a:r>
                        <a:rPr lang="en-US" sz="1400">
                          <a:latin typeface="Lato"/>
                          <a:ea typeface="Lato"/>
                          <a:cs typeface="Lato"/>
                        </a:rPr>
                        <a:t>Eliminate Plan Document Maintenance</a:t>
                      </a:r>
                    </a:p>
                  </a:txBody>
                  <a:tcPr>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3764"/>
                          </a:solidFill>
                          <a:effectLst/>
                          <a:uLnTx/>
                          <a:uFillTx/>
                          <a:latin typeface="Lato"/>
                          <a:ea typeface="Lato"/>
                          <a:cs typeface="Lato"/>
                          <a:sym typeface="Wingdings" panose="05000000000000000000" pitchFamily="2" charset="2"/>
                        </a:rPr>
                        <a:t></a:t>
                      </a:r>
                      <a:endParaRPr kumimoji="0" lang="en-US" sz="1400" b="1" i="0" u="none" strike="noStrike" kern="0" cap="none" spc="0" normalizeH="0" baseline="0" noProof="0">
                        <a:ln>
                          <a:noFill/>
                        </a:ln>
                        <a:solidFill>
                          <a:srgbClr val="003764"/>
                        </a:solidFill>
                        <a:effectLst/>
                        <a:uLnTx/>
                        <a:uFillTx/>
                        <a:latin typeface="Lato"/>
                        <a:ea typeface="Lato"/>
                        <a:cs typeface="Lato"/>
                      </a:endParaRPr>
                    </a:p>
                  </a:txBody>
                  <a:tcPr>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6AAAE4"/>
                          </a:solidFill>
                          <a:effectLst/>
                          <a:uLnTx/>
                          <a:uFillTx/>
                          <a:latin typeface="Lato"/>
                          <a:ea typeface="Lato"/>
                          <a:cs typeface="Lato"/>
                        </a:rPr>
                        <a:t>×</a:t>
                      </a:r>
                    </a:p>
                  </a:txBody>
                  <a:tcPr>
                    <a:noFill/>
                  </a:tcPr>
                </a:tc>
                <a:extLst>
                  <a:ext uri="{0D108BD9-81ED-4DB2-BD59-A6C34878D82A}">
                    <a16:rowId xmlns:a16="http://schemas.microsoft.com/office/drawing/2014/main" val="1509607597"/>
                  </a:ext>
                </a:extLst>
              </a:tr>
              <a:tr h="370840">
                <a:tc>
                  <a:txBody>
                    <a:bodyPr/>
                    <a:lstStyle/>
                    <a:p>
                      <a:r>
                        <a:rPr lang="en-US" sz="1400">
                          <a:latin typeface="Lato"/>
                          <a:ea typeface="Lato"/>
                          <a:cs typeface="Lato"/>
                        </a:rPr>
                        <a:t>Customized Plan Design</a:t>
                      </a:r>
                    </a:p>
                  </a:txBody>
                  <a:tcPr>
                    <a:solidFill>
                      <a:srgbClr val="F2F2F2"/>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3764"/>
                          </a:solidFill>
                          <a:effectLst/>
                          <a:uLnTx/>
                          <a:uFillTx/>
                          <a:latin typeface="Lato"/>
                          <a:ea typeface="Lato"/>
                          <a:cs typeface="Lato"/>
                          <a:sym typeface="Wingdings" panose="05000000000000000000" pitchFamily="2" charset="2"/>
                        </a:rPr>
                        <a:t></a:t>
                      </a:r>
                      <a:endParaRPr kumimoji="0" lang="en-US" sz="1400" b="1" i="0" u="none" strike="noStrike" kern="0" cap="none" spc="0" normalizeH="0" baseline="0" noProof="0">
                        <a:ln>
                          <a:noFill/>
                        </a:ln>
                        <a:solidFill>
                          <a:srgbClr val="003764"/>
                        </a:solidFill>
                        <a:effectLst/>
                        <a:uLnTx/>
                        <a:uFillTx/>
                        <a:latin typeface="Lato"/>
                        <a:ea typeface="Lato"/>
                        <a:cs typeface="Lato"/>
                      </a:endParaRPr>
                    </a:p>
                  </a:txBody>
                  <a:tcPr>
                    <a:solidFill>
                      <a:srgbClr val="F2F2F2"/>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3764"/>
                          </a:solidFill>
                          <a:effectLst/>
                          <a:uLnTx/>
                          <a:uFillTx/>
                          <a:latin typeface="Lato"/>
                          <a:ea typeface="Lato"/>
                          <a:cs typeface="Lato"/>
                          <a:sym typeface="Wingdings" panose="05000000000000000000" pitchFamily="2" charset="2"/>
                        </a:rPr>
                        <a:t></a:t>
                      </a:r>
                      <a:endParaRPr kumimoji="0" lang="en-US" sz="1400" b="1" i="0" u="none" strike="noStrike" kern="0" cap="none" spc="0" normalizeH="0" baseline="0" noProof="0">
                        <a:ln>
                          <a:noFill/>
                        </a:ln>
                        <a:solidFill>
                          <a:srgbClr val="003764"/>
                        </a:solidFill>
                        <a:effectLst/>
                        <a:uLnTx/>
                        <a:uFillTx/>
                        <a:latin typeface="Lato"/>
                        <a:ea typeface="Lato"/>
                        <a:cs typeface="Lato"/>
                      </a:endParaRPr>
                    </a:p>
                  </a:txBody>
                  <a:tcPr>
                    <a:solidFill>
                      <a:srgbClr val="F2F2F2"/>
                    </a:solidFill>
                  </a:tcPr>
                </a:tc>
                <a:extLst>
                  <a:ext uri="{0D108BD9-81ED-4DB2-BD59-A6C34878D82A}">
                    <a16:rowId xmlns:a16="http://schemas.microsoft.com/office/drawing/2014/main" val="3267561590"/>
                  </a:ext>
                </a:extLst>
              </a:tr>
              <a:tr h="370840">
                <a:tc>
                  <a:txBody>
                    <a:bodyPr/>
                    <a:lstStyle/>
                    <a:p>
                      <a:r>
                        <a:rPr lang="en-US" sz="1400">
                          <a:latin typeface="Lato"/>
                          <a:ea typeface="Lato"/>
                          <a:cs typeface="Lato"/>
                        </a:rPr>
                        <a:t>Considerably Reduce Employer Responsibilities</a:t>
                      </a:r>
                    </a:p>
                  </a:txBody>
                  <a:tcPr>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3764"/>
                          </a:solidFill>
                          <a:effectLst/>
                          <a:uLnTx/>
                          <a:uFillTx/>
                          <a:latin typeface="Lato"/>
                          <a:ea typeface="Lato"/>
                          <a:cs typeface="Lato"/>
                          <a:sym typeface="Wingdings" panose="05000000000000000000" pitchFamily="2" charset="2"/>
                        </a:rPr>
                        <a:t></a:t>
                      </a:r>
                      <a:endParaRPr kumimoji="0" lang="en-US" sz="1400" b="1" i="0" u="none" strike="noStrike" kern="0" cap="none" spc="0" normalizeH="0" baseline="0" noProof="0">
                        <a:ln>
                          <a:noFill/>
                        </a:ln>
                        <a:solidFill>
                          <a:srgbClr val="003764"/>
                        </a:solidFill>
                        <a:effectLst/>
                        <a:uLnTx/>
                        <a:uFillTx/>
                        <a:latin typeface="Lato"/>
                        <a:ea typeface="Lato"/>
                        <a:cs typeface="Lato"/>
                      </a:endParaRPr>
                    </a:p>
                  </a:txBody>
                  <a:tcPr>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6AAAE4"/>
                          </a:solidFill>
                          <a:effectLst/>
                          <a:uLnTx/>
                          <a:uFillTx/>
                          <a:latin typeface="Lato"/>
                          <a:ea typeface="Lato"/>
                          <a:cs typeface="Lato"/>
                        </a:rPr>
                        <a:t>×</a:t>
                      </a:r>
                    </a:p>
                  </a:txBody>
                  <a:tcPr>
                    <a:noFill/>
                  </a:tcPr>
                </a:tc>
                <a:extLst>
                  <a:ext uri="{0D108BD9-81ED-4DB2-BD59-A6C34878D82A}">
                    <a16:rowId xmlns:a16="http://schemas.microsoft.com/office/drawing/2014/main" val="672395974"/>
                  </a:ext>
                </a:extLst>
              </a:tr>
              <a:tr h="370840">
                <a:tc>
                  <a:txBody>
                    <a:bodyPr/>
                    <a:lstStyle/>
                    <a:p>
                      <a:r>
                        <a:rPr lang="en-US" sz="1400">
                          <a:latin typeface="Lato"/>
                          <a:ea typeface="Lato"/>
                          <a:cs typeface="Lato"/>
                        </a:rPr>
                        <a:t>Loan/Distribution/QDRO Approval &amp; Processing</a:t>
                      </a:r>
                    </a:p>
                  </a:txBody>
                  <a:tcPr>
                    <a:solidFill>
                      <a:srgbClr val="F2F2F2"/>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3764"/>
                          </a:solidFill>
                          <a:effectLst/>
                          <a:uLnTx/>
                          <a:uFillTx/>
                          <a:latin typeface="Lato"/>
                          <a:ea typeface="Lato"/>
                          <a:cs typeface="Lato"/>
                          <a:sym typeface="Wingdings" panose="05000000000000000000" pitchFamily="2" charset="2"/>
                        </a:rPr>
                        <a:t></a:t>
                      </a:r>
                      <a:endParaRPr kumimoji="0" lang="en-US" sz="1400" b="1" i="0" u="none" strike="noStrike" kern="0" cap="none" spc="0" normalizeH="0" baseline="0" noProof="0">
                        <a:ln>
                          <a:noFill/>
                        </a:ln>
                        <a:solidFill>
                          <a:srgbClr val="003764"/>
                        </a:solidFill>
                        <a:effectLst/>
                        <a:uLnTx/>
                        <a:uFillTx/>
                        <a:latin typeface="Lato"/>
                        <a:ea typeface="Lato"/>
                        <a:cs typeface="Lato"/>
                      </a:endParaRPr>
                    </a:p>
                  </a:txBody>
                  <a:tcPr>
                    <a:solidFill>
                      <a:srgbClr val="F2F2F2"/>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6AAAE4"/>
                          </a:solidFill>
                          <a:effectLst/>
                          <a:uLnTx/>
                          <a:uFillTx/>
                          <a:latin typeface="Lato"/>
                          <a:ea typeface="Lato"/>
                          <a:cs typeface="Lato"/>
                        </a:rPr>
                        <a:t>×</a:t>
                      </a:r>
                    </a:p>
                  </a:txBody>
                  <a:tcPr>
                    <a:solidFill>
                      <a:srgbClr val="F2F2F2"/>
                    </a:solidFill>
                  </a:tcPr>
                </a:tc>
                <a:extLst>
                  <a:ext uri="{0D108BD9-81ED-4DB2-BD59-A6C34878D82A}">
                    <a16:rowId xmlns:a16="http://schemas.microsoft.com/office/drawing/2014/main" val="4104293147"/>
                  </a:ext>
                </a:extLst>
              </a:tr>
              <a:tr h="370840">
                <a:tc>
                  <a:txBody>
                    <a:bodyPr/>
                    <a:lstStyle/>
                    <a:p>
                      <a:r>
                        <a:rPr lang="en-US" sz="1400">
                          <a:latin typeface="Lato"/>
                          <a:ea typeface="Lato"/>
                          <a:cs typeface="Lato"/>
                        </a:rPr>
                        <a:t>Remove Liability for Fraudulent Transactions</a:t>
                      </a:r>
                    </a:p>
                  </a:txBody>
                  <a:tcPr>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3764"/>
                          </a:solidFill>
                          <a:effectLst/>
                          <a:uLnTx/>
                          <a:uFillTx/>
                          <a:latin typeface="Lato"/>
                          <a:ea typeface="Lato"/>
                          <a:cs typeface="Lato"/>
                          <a:sym typeface="Wingdings" panose="05000000000000000000" pitchFamily="2" charset="2"/>
                        </a:rPr>
                        <a:t></a:t>
                      </a:r>
                      <a:endParaRPr kumimoji="0" lang="en-US" sz="1400" b="1" i="0" u="none" strike="noStrike" kern="0" cap="none" spc="0" normalizeH="0" baseline="0" noProof="0">
                        <a:ln>
                          <a:noFill/>
                        </a:ln>
                        <a:solidFill>
                          <a:srgbClr val="003764"/>
                        </a:solidFill>
                        <a:effectLst/>
                        <a:uLnTx/>
                        <a:uFillTx/>
                        <a:latin typeface="Lato"/>
                        <a:ea typeface="Lato"/>
                        <a:cs typeface="Lato"/>
                      </a:endParaRPr>
                    </a:p>
                  </a:txBody>
                  <a:tcPr>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6AAAE4"/>
                          </a:solidFill>
                          <a:effectLst/>
                          <a:uLnTx/>
                          <a:uFillTx/>
                          <a:latin typeface="Lato"/>
                          <a:ea typeface="Lato"/>
                          <a:cs typeface="Lato"/>
                        </a:rPr>
                        <a:t>×</a:t>
                      </a:r>
                    </a:p>
                  </a:txBody>
                  <a:tcPr>
                    <a:noFill/>
                  </a:tcPr>
                </a:tc>
                <a:extLst>
                  <a:ext uri="{0D108BD9-81ED-4DB2-BD59-A6C34878D82A}">
                    <a16:rowId xmlns:a16="http://schemas.microsoft.com/office/drawing/2014/main" val="3316437688"/>
                  </a:ext>
                </a:extLst>
              </a:tr>
              <a:tr h="370840">
                <a:tc>
                  <a:txBody>
                    <a:bodyPr/>
                    <a:lstStyle/>
                    <a:p>
                      <a:r>
                        <a:rPr lang="en-US" sz="1400">
                          <a:latin typeface="Lato"/>
                          <a:ea typeface="Lato"/>
                          <a:cs typeface="Lato"/>
                        </a:rPr>
                        <a:t>Annual Compliance Assessment and Fee Benchmarking</a:t>
                      </a:r>
                    </a:p>
                  </a:txBody>
                  <a:tcPr>
                    <a:solidFill>
                      <a:srgbClr val="F2F2F2"/>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3764"/>
                          </a:solidFill>
                          <a:effectLst/>
                          <a:uLnTx/>
                          <a:uFillTx/>
                          <a:latin typeface="Lato"/>
                          <a:ea typeface="Lato"/>
                          <a:cs typeface="Lato"/>
                          <a:sym typeface="Wingdings" panose="05000000000000000000" pitchFamily="2" charset="2"/>
                        </a:rPr>
                        <a:t></a:t>
                      </a:r>
                      <a:endParaRPr kumimoji="0" lang="en-US" sz="1400" b="1" i="0" u="none" strike="noStrike" kern="0" cap="none" spc="0" normalizeH="0" baseline="0" noProof="0">
                        <a:ln>
                          <a:noFill/>
                        </a:ln>
                        <a:solidFill>
                          <a:srgbClr val="003764"/>
                        </a:solidFill>
                        <a:effectLst/>
                        <a:uLnTx/>
                        <a:uFillTx/>
                        <a:latin typeface="Lato"/>
                        <a:ea typeface="Lato"/>
                        <a:cs typeface="Lato"/>
                      </a:endParaRPr>
                    </a:p>
                  </a:txBody>
                  <a:tcPr>
                    <a:solidFill>
                      <a:srgbClr val="F2F2F2"/>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6AAAE4"/>
                          </a:solidFill>
                          <a:effectLst/>
                          <a:uLnTx/>
                          <a:uFillTx/>
                          <a:latin typeface="Lato"/>
                          <a:ea typeface="Lato"/>
                          <a:cs typeface="Lato"/>
                        </a:rPr>
                        <a:t>×</a:t>
                      </a:r>
                    </a:p>
                  </a:txBody>
                  <a:tcPr>
                    <a:solidFill>
                      <a:srgbClr val="F2F2F2"/>
                    </a:solidFill>
                  </a:tcPr>
                </a:tc>
                <a:extLst>
                  <a:ext uri="{0D108BD9-81ED-4DB2-BD59-A6C34878D82A}">
                    <a16:rowId xmlns:a16="http://schemas.microsoft.com/office/drawing/2014/main" val="52362538"/>
                  </a:ext>
                </a:extLst>
              </a:tr>
              <a:tr h="370840">
                <a:tc>
                  <a:txBody>
                    <a:bodyPr/>
                    <a:lstStyle/>
                    <a:p>
                      <a:r>
                        <a:rPr lang="en-US" sz="1400">
                          <a:latin typeface="Lato"/>
                          <a:ea typeface="Lato"/>
                          <a:cs typeface="Lato"/>
                        </a:rPr>
                        <a:t>Eliminate Individual Plan Audit (if applicable)</a:t>
                      </a:r>
                    </a:p>
                  </a:txBody>
                  <a:tcPr>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3764"/>
                          </a:solidFill>
                          <a:effectLst/>
                          <a:uLnTx/>
                          <a:uFillTx/>
                          <a:latin typeface="Lato"/>
                          <a:ea typeface="Lato"/>
                          <a:cs typeface="Lato"/>
                          <a:sym typeface="Wingdings" panose="05000000000000000000" pitchFamily="2" charset="2"/>
                        </a:rPr>
                        <a:t></a:t>
                      </a:r>
                      <a:endParaRPr kumimoji="0" lang="en-US" sz="1400" b="1" i="0" u="none" strike="noStrike" kern="0" cap="none" spc="0" normalizeH="0" baseline="0" noProof="0">
                        <a:ln>
                          <a:noFill/>
                        </a:ln>
                        <a:solidFill>
                          <a:srgbClr val="003764"/>
                        </a:solidFill>
                        <a:effectLst/>
                        <a:uLnTx/>
                        <a:uFillTx/>
                        <a:latin typeface="Lato"/>
                        <a:ea typeface="Lato"/>
                        <a:cs typeface="Lato"/>
                      </a:endParaRPr>
                    </a:p>
                  </a:txBody>
                  <a:tcPr>
                    <a:no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1">
                          <a:solidFill>
                            <a:srgbClr val="6AAAE4"/>
                          </a:solidFill>
                          <a:latin typeface="Lato"/>
                          <a:ea typeface="Lato"/>
                          <a:cs typeface="Lato"/>
                        </a:rPr>
                        <a:t>×</a:t>
                      </a:r>
                    </a:p>
                  </a:txBody>
                  <a:tcPr>
                    <a:noFill/>
                  </a:tcPr>
                </a:tc>
                <a:extLst>
                  <a:ext uri="{0D108BD9-81ED-4DB2-BD59-A6C34878D82A}">
                    <a16:rowId xmlns:a16="http://schemas.microsoft.com/office/drawing/2014/main" val="313856136"/>
                  </a:ext>
                </a:extLst>
              </a:tr>
              <a:tr h="370840">
                <a:tc>
                  <a:txBody>
                    <a:bodyPr/>
                    <a:lstStyle/>
                    <a:p>
                      <a:r>
                        <a:rPr lang="en-US" sz="1400">
                          <a:latin typeface="Lato"/>
                          <a:ea typeface="Lato"/>
                          <a:cs typeface="Lato"/>
                        </a:rPr>
                        <a:t>Payroll Integration</a:t>
                      </a:r>
                    </a:p>
                  </a:txBody>
                  <a:tcPr>
                    <a:solidFill>
                      <a:srgbClr val="F2F2F2"/>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3764"/>
                          </a:solidFill>
                          <a:effectLst/>
                          <a:uLnTx/>
                          <a:uFillTx/>
                          <a:latin typeface="Lato"/>
                          <a:ea typeface="Lato"/>
                          <a:cs typeface="Lato"/>
                          <a:sym typeface="Wingdings" panose="05000000000000000000" pitchFamily="2" charset="2"/>
                        </a:rPr>
                        <a:t></a:t>
                      </a:r>
                      <a:endParaRPr kumimoji="0" lang="en-US" sz="1400" b="1" i="0" u="none" strike="noStrike" kern="0" cap="none" spc="0" normalizeH="0" baseline="0" noProof="0">
                        <a:ln>
                          <a:noFill/>
                        </a:ln>
                        <a:solidFill>
                          <a:srgbClr val="003764"/>
                        </a:solidFill>
                        <a:effectLst/>
                        <a:uLnTx/>
                        <a:uFillTx/>
                        <a:latin typeface="Lato"/>
                        <a:ea typeface="Lato"/>
                        <a:cs typeface="Lato"/>
                      </a:endParaRPr>
                    </a:p>
                  </a:txBody>
                  <a:tcPr>
                    <a:solidFill>
                      <a:srgbClr val="F2F2F2"/>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3764"/>
                          </a:solidFill>
                          <a:effectLst/>
                          <a:uLnTx/>
                          <a:uFillTx/>
                          <a:latin typeface="Lato"/>
                          <a:ea typeface="Lato"/>
                          <a:cs typeface="Lato"/>
                          <a:sym typeface="Wingdings" panose="05000000000000000000" pitchFamily="2" charset="2"/>
                        </a:rPr>
                        <a:t></a:t>
                      </a:r>
                      <a:endParaRPr kumimoji="0" lang="en-US" sz="1400" b="1" i="0" u="none" strike="noStrike" kern="0" cap="none" spc="0" normalizeH="0" baseline="0" noProof="0">
                        <a:ln>
                          <a:noFill/>
                        </a:ln>
                        <a:solidFill>
                          <a:srgbClr val="003764"/>
                        </a:solidFill>
                        <a:effectLst/>
                        <a:uLnTx/>
                        <a:uFillTx/>
                        <a:latin typeface="Lato"/>
                        <a:ea typeface="Lato"/>
                        <a:cs typeface="Lato"/>
                      </a:endParaRPr>
                    </a:p>
                  </a:txBody>
                  <a:tcPr>
                    <a:solidFill>
                      <a:srgbClr val="F2F2F2"/>
                    </a:solidFill>
                  </a:tcPr>
                </a:tc>
                <a:extLst>
                  <a:ext uri="{0D108BD9-81ED-4DB2-BD59-A6C34878D82A}">
                    <a16:rowId xmlns:a16="http://schemas.microsoft.com/office/drawing/2014/main" val="2392509599"/>
                  </a:ext>
                </a:extLst>
              </a:tr>
            </a:tbl>
          </a:graphicData>
        </a:graphic>
      </p:graphicFrame>
      <p:graphicFrame>
        <p:nvGraphicFramePr>
          <p:cNvPr id="46" name="Table 45">
            <a:extLst>
              <a:ext uri="{FF2B5EF4-FFF2-40B4-BE49-F238E27FC236}">
                <a16:creationId xmlns:a16="http://schemas.microsoft.com/office/drawing/2014/main" id="{859F2652-AE4E-5E4A-12B2-F3086BCAC6E4}"/>
              </a:ext>
            </a:extLst>
          </p:cNvPr>
          <p:cNvGraphicFramePr>
            <a:graphicFrameLocks noGrp="1"/>
          </p:cNvGraphicFramePr>
          <p:nvPr>
            <p:extLst>
              <p:ext uri="{D42A27DB-BD31-4B8C-83A1-F6EECF244321}">
                <p14:modId xmlns:p14="http://schemas.microsoft.com/office/powerpoint/2010/main" val="4067816165"/>
              </p:ext>
            </p:extLst>
          </p:nvPr>
        </p:nvGraphicFramePr>
        <p:xfrm>
          <a:off x="8534400" y="1330558"/>
          <a:ext cx="1498599" cy="518160"/>
        </p:xfrm>
        <a:graphic>
          <a:graphicData uri="http://schemas.openxmlformats.org/drawingml/2006/table">
            <a:tbl>
              <a:tblPr bandRow="1">
                <a:tableStyleId>{5C22544A-7EE6-4342-B048-85BDC9FD1C3A}</a:tableStyleId>
              </a:tblPr>
              <a:tblGrid>
                <a:gridCol w="1498599">
                  <a:extLst>
                    <a:ext uri="{9D8B030D-6E8A-4147-A177-3AD203B41FA5}">
                      <a16:colId xmlns:a16="http://schemas.microsoft.com/office/drawing/2014/main" val="3525495394"/>
                    </a:ext>
                  </a:extLst>
                </a:gridCol>
              </a:tblGrid>
              <a:tr h="462370">
                <a:tc>
                  <a:txBody>
                    <a:bodyPr/>
                    <a:lstStyle/>
                    <a:p>
                      <a:pPr algn="ctr"/>
                      <a:r>
                        <a:rPr lang="en-US" sz="1400">
                          <a:solidFill>
                            <a:schemeClr val="bg1"/>
                          </a:solidFill>
                          <a:latin typeface="Lato" panose="020F0502020204030203" pitchFamily="34" charset="0"/>
                          <a:ea typeface="Lato" panose="020F0502020204030203" pitchFamily="34" charset="0"/>
                          <a:cs typeface="Lato" panose="020F0502020204030203" pitchFamily="34" charset="0"/>
                        </a:rPr>
                        <a:t>Traditional </a:t>
                      </a:r>
                    </a:p>
                    <a:p>
                      <a:pPr algn="ctr"/>
                      <a:r>
                        <a:rPr lang="en-US" sz="1400">
                          <a:solidFill>
                            <a:schemeClr val="bg1"/>
                          </a:solidFill>
                          <a:latin typeface="Lato" panose="020F0502020204030203" pitchFamily="34" charset="0"/>
                          <a:ea typeface="Lato" panose="020F0502020204030203" pitchFamily="34" charset="0"/>
                          <a:cs typeface="Lato" panose="020F0502020204030203" pitchFamily="34" charset="0"/>
                        </a:rPr>
                        <a:t>401(k)</a:t>
                      </a:r>
                    </a:p>
                  </a:txBody>
                  <a:tcPr>
                    <a:solidFill>
                      <a:srgbClr val="F58025"/>
                    </a:solidFill>
                  </a:tcPr>
                </a:tc>
                <a:extLst>
                  <a:ext uri="{0D108BD9-81ED-4DB2-BD59-A6C34878D82A}">
                    <a16:rowId xmlns:a16="http://schemas.microsoft.com/office/drawing/2014/main" val="1365097532"/>
                  </a:ext>
                </a:extLst>
              </a:tr>
            </a:tbl>
          </a:graphicData>
        </a:graphic>
      </p:graphicFrame>
      <p:graphicFrame>
        <p:nvGraphicFramePr>
          <p:cNvPr id="48" name="Table 47">
            <a:extLst>
              <a:ext uri="{FF2B5EF4-FFF2-40B4-BE49-F238E27FC236}">
                <a16:creationId xmlns:a16="http://schemas.microsoft.com/office/drawing/2014/main" id="{2A3A0174-60B7-F052-B820-E8C84A313319}"/>
              </a:ext>
            </a:extLst>
          </p:cNvPr>
          <p:cNvGraphicFramePr>
            <a:graphicFrameLocks noGrp="1"/>
          </p:cNvGraphicFramePr>
          <p:nvPr>
            <p:extLst>
              <p:ext uri="{D42A27DB-BD31-4B8C-83A1-F6EECF244321}">
                <p14:modId xmlns:p14="http://schemas.microsoft.com/office/powerpoint/2010/main" val="771545300"/>
              </p:ext>
            </p:extLst>
          </p:nvPr>
        </p:nvGraphicFramePr>
        <p:xfrm>
          <a:off x="7010400" y="1330557"/>
          <a:ext cx="1498599" cy="518160"/>
        </p:xfrm>
        <a:graphic>
          <a:graphicData uri="http://schemas.openxmlformats.org/drawingml/2006/table">
            <a:tbl>
              <a:tblPr bandRow="1">
                <a:tableStyleId>{5C22544A-7EE6-4342-B048-85BDC9FD1C3A}</a:tableStyleId>
              </a:tblPr>
              <a:tblGrid>
                <a:gridCol w="1498599">
                  <a:extLst>
                    <a:ext uri="{9D8B030D-6E8A-4147-A177-3AD203B41FA5}">
                      <a16:colId xmlns:a16="http://schemas.microsoft.com/office/drawing/2014/main" val="3525495394"/>
                    </a:ext>
                  </a:extLst>
                </a:gridCol>
              </a:tblGrid>
              <a:tr h="518160">
                <a:tc>
                  <a:txBody>
                    <a:bodyPr/>
                    <a:lstStyle/>
                    <a:p>
                      <a:pPr algn="ctr"/>
                      <a:r>
                        <a:rPr lang="en-US" sz="1400">
                          <a:solidFill>
                            <a:schemeClr val="bg1"/>
                          </a:solidFill>
                          <a:latin typeface="Lato" panose="020F0502020204030203" pitchFamily="34" charset="0"/>
                          <a:ea typeface="Lato" panose="020F0502020204030203" pitchFamily="34" charset="0"/>
                          <a:cs typeface="Lato" panose="020F0502020204030203" pitchFamily="34" charset="0"/>
                        </a:rPr>
                        <a:t>PEP</a:t>
                      </a:r>
                    </a:p>
                  </a:txBody>
                  <a:tcPr anchor="ctr">
                    <a:solidFill>
                      <a:srgbClr val="003764"/>
                    </a:solidFill>
                  </a:tcPr>
                </a:tc>
                <a:extLst>
                  <a:ext uri="{0D108BD9-81ED-4DB2-BD59-A6C34878D82A}">
                    <a16:rowId xmlns:a16="http://schemas.microsoft.com/office/drawing/2014/main" val="1365097532"/>
                  </a:ext>
                </a:extLst>
              </a:tr>
            </a:tbl>
          </a:graphicData>
        </a:graphic>
      </p:graphicFrame>
    </p:spTree>
    <p:extLst>
      <p:ext uri="{BB962C8B-B14F-4D97-AF65-F5344CB8AC3E}">
        <p14:creationId xmlns:p14="http://schemas.microsoft.com/office/powerpoint/2010/main" val="3569605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594473" y="637164"/>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sp>
        <p:nvSpPr>
          <p:cNvPr id="5" name="object 5"/>
          <p:cNvSpPr txBox="1"/>
          <p:nvPr/>
        </p:nvSpPr>
        <p:spPr>
          <a:xfrm>
            <a:off x="567395" y="1962275"/>
            <a:ext cx="7089606" cy="562333"/>
          </a:xfrm>
          <a:prstGeom prst="rect">
            <a:avLst/>
          </a:prstGeom>
        </p:spPr>
        <p:txBody>
          <a:bodyPr vert="horz" wrap="square" lIns="0" tIns="23495" rIns="0" bIns="0" rtlCol="0" anchor="t">
            <a:spAutoFit/>
          </a:bodyPr>
          <a:lstStyle/>
          <a:p>
            <a:pPr marL="12700" marR="5080">
              <a:lnSpc>
                <a:spcPts val="1390"/>
              </a:lnSpc>
              <a:spcAft>
                <a:spcPts val="1200"/>
              </a:spcAft>
              <a:buClr>
                <a:srgbClr val="A12B2A"/>
              </a:buClr>
              <a:buSzPct val="125000"/>
              <a:tabLst>
                <a:tab pos="297815" algn="l"/>
                <a:tab pos="298450" algn="l"/>
              </a:tabLst>
            </a:pPr>
            <a:r>
              <a:rPr lang="en-US" sz="1200">
                <a:solidFill>
                  <a:srgbClr val="54575A"/>
                </a:solidFill>
                <a:latin typeface="Lato"/>
                <a:ea typeface="Lato"/>
                <a:cs typeface="Lato"/>
              </a:rPr>
              <a:t>We’ve designed a simplified retirement solution that allows multiple employers to “pool” their resources together into one retirement plan to have access to benefits historically only available to larger companies.</a:t>
            </a:r>
            <a:endParaRPr lang="en-US" sz="1200">
              <a:latin typeface="Lato"/>
              <a:ea typeface="Lato"/>
              <a:cs typeface="Lato"/>
            </a:endParaRPr>
          </a:p>
        </p:txBody>
      </p:sp>
      <p:sp>
        <p:nvSpPr>
          <p:cNvPr id="3" name="Holder 2">
            <a:extLst>
              <a:ext uri="{FF2B5EF4-FFF2-40B4-BE49-F238E27FC236}">
                <a16:creationId xmlns:a16="http://schemas.microsoft.com/office/drawing/2014/main" id="{106E1F66-F9EE-0C82-A285-E791B81AA766}"/>
              </a:ext>
            </a:extLst>
          </p:cNvPr>
          <p:cNvSpPr>
            <a:spLocks noGrp="1"/>
          </p:cNvSpPr>
          <p:nvPr>
            <p:ph type="title"/>
          </p:nvPr>
        </p:nvSpPr>
        <p:spPr>
          <a:xfrm>
            <a:off x="571456" y="759928"/>
            <a:ext cx="10951628" cy="553998"/>
          </a:xfrm>
        </p:spPr>
        <p:txBody>
          <a:bodyPr wrap="square" lIns="0" tIns="0" rIns="0" bIns="0" anchor="t">
            <a:spAutoFit/>
          </a:bodyPr>
          <a:lstStyle>
            <a:lvl1pPr>
              <a:defRPr sz="4000" b="0" i="0">
                <a:solidFill>
                  <a:srgbClr val="003764"/>
                </a:solidFill>
                <a:latin typeface="Playfair Display" pitchFamily="2" charset="77"/>
                <a:cs typeface="Playfair Display" pitchFamily="2" charset="77"/>
              </a:defRPr>
            </a:lvl1pPr>
          </a:lstStyle>
          <a:p>
            <a:r>
              <a:rPr lang="en-US" sz="3600">
                <a:latin typeface="Playfair Display"/>
              </a:rPr>
              <a:t>Your Team</a:t>
            </a:r>
            <a:endParaRPr sz="3600">
              <a:latin typeface="Playfair Display"/>
            </a:endParaRPr>
          </a:p>
        </p:txBody>
      </p:sp>
      <p:sp>
        <p:nvSpPr>
          <p:cNvPr id="9" name="Text Placeholder 2">
            <a:extLst>
              <a:ext uri="{FF2B5EF4-FFF2-40B4-BE49-F238E27FC236}">
                <a16:creationId xmlns:a16="http://schemas.microsoft.com/office/drawing/2014/main" id="{A48F977C-23C2-C234-6C50-4364BF4964F7}"/>
              </a:ext>
            </a:extLst>
          </p:cNvPr>
          <p:cNvSpPr txBox="1">
            <a:spLocks/>
          </p:cNvSpPr>
          <p:nvPr/>
        </p:nvSpPr>
        <p:spPr>
          <a:xfrm>
            <a:off x="581772" y="1488412"/>
            <a:ext cx="11167179" cy="246221"/>
          </a:xfrm>
          <a:prstGeom prst="rect">
            <a:avLst/>
          </a:prstGeom>
        </p:spPr>
        <p:txBody>
          <a:bodyPr lIns="0" tIns="0" rIns="0" bIns="0"/>
          <a:lstStyle>
            <a:lvl1pPr marL="0" indent="0">
              <a:buNone/>
              <a:defRPr sz="2400" b="1" i="0" spc="-150">
                <a:solidFill>
                  <a:srgbClr val="53585A"/>
                </a:solidFill>
                <a:latin typeface="Lato" panose="020F0502020204030203" pitchFamily="34" charset="0"/>
                <a:ea typeface="Lato" panose="020F0502020204030203" pitchFamily="34" charset="0"/>
                <a:cs typeface="Lato" panose="020F0502020204030203"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1600" b="0" spc="0">
                <a:solidFill>
                  <a:srgbClr val="F58025"/>
                </a:solidFill>
              </a:rPr>
              <a:t>World-Class Partnership</a:t>
            </a:r>
          </a:p>
        </p:txBody>
      </p:sp>
      <p:pic>
        <p:nvPicPr>
          <p:cNvPr id="8" name="Picture 7">
            <a:extLst>
              <a:ext uri="{FF2B5EF4-FFF2-40B4-BE49-F238E27FC236}">
                <a16:creationId xmlns:a16="http://schemas.microsoft.com/office/drawing/2014/main" id="{08728824-3B8C-ED0C-B268-899A5EA7F0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06046" y="213830"/>
            <a:ext cx="2319028" cy="833522"/>
          </a:xfrm>
          <a:prstGeom prst="rect">
            <a:avLst/>
          </a:prstGeom>
        </p:spPr>
      </p:pic>
      <p:graphicFrame>
        <p:nvGraphicFramePr>
          <p:cNvPr id="7" name="Table 6">
            <a:extLst>
              <a:ext uri="{FF2B5EF4-FFF2-40B4-BE49-F238E27FC236}">
                <a16:creationId xmlns:a16="http://schemas.microsoft.com/office/drawing/2014/main" id="{F6171CA6-AF29-66C4-E995-D3BE4BE31810}"/>
              </a:ext>
            </a:extLst>
          </p:cNvPr>
          <p:cNvGraphicFramePr>
            <a:graphicFrameLocks noGrp="1"/>
          </p:cNvGraphicFramePr>
          <p:nvPr>
            <p:extLst>
              <p:ext uri="{D42A27DB-BD31-4B8C-83A1-F6EECF244321}">
                <p14:modId xmlns:p14="http://schemas.microsoft.com/office/powerpoint/2010/main" val="2197410215"/>
              </p:ext>
            </p:extLst>
          </p:nvPr>
        </p:nvGraphicFramePr>
        <p:xfrm>
          <a:off x="525615" y="2752250"/>
          <a:ext cx="7086901" cy="3680009"/>
        </p:xfrm>
        <a:graphic>
          <a:graphicData uri="http://schemas.openxmlformats.org/drawingml/2006/table">
            <a:tbl>
              <a:tblPr>
                <a:tableStyleId>{5C22544A-7EE6-4342-B048-85BDC9FD1C3A}</a:tableStyleId>
              </a:tblPr>
              <a:tblGrid>
                <a:gridCol w="1911475">
                  <a:extLst>
                    <a:ext uri="{9D8B030D-6E8A-4147-A177-3AD203B41FA5}">
                      <a16:colId xmlns:a16="http://schemas.microsoft.com/office/drawing/2014/main" val="1754611960"/>
                    </a:ext>
                  </a:extLst>
                </a:gridCol>
                <a:gridCol w="1819930">
                  <a:extLst>
                    <a:ext uri="{9D8B030D-6E8A-4147-A177-3AD203B41FA5}">
                      <a16:colId xmlns:a16="http://schemas.microsoft.com/office/drawing/2014/main" val="4063389133"/>
                    </a:ext>
                  </a:extLst>
                </a:gridCol>
                <a:gridCol w="3355496">
                  <a:extLst>
                    <a:ext uri="{9D8B030D-6E8A-4147-A177-3AD203B41FA5}">
                      <a16:colId xmlns:a16="http://schemas.microsoft.com/office/drawing/2014/main" val="897914915"/>
                    </a:ext>
                  </a:extLst>
                </a:gridCol>
              </a:tblGrid>
              <a:tr h="743991">
                <a:tc>
                  <a:txBody>
                    <a:bodyPr/>
                    <a:lstStyle/>
                    <a:p>
                      <a:pPr>
                        <a:lnSpc>
                          <a:spcPct val="100000"/>
                        </a:lnSpc>
                      </a:pPr>
                      <a:r>
                        <a:rPr lang="en-US" sz="1100">
                          <a:solidFill>
                            <a:srgbClr val="003764"/>
                          </a:solidFill>
                          <a:latin typeface="Lato"/>
                          <a:ea typeface="Lato"/>
                          <a:cs typeface="Lato"/>
                        </a:rPr>
                        <a:t>ERISA SECTION 3(38) </a:t>
                      </a:r>
                      <a:br>
                        <a:rPr lang="en-US" sz="1100">
                          <a:solidFill>
                            <a:srgbClr val="003764"/>
                          </a:solidFill>
                          <a:latin typeface="Lato"/>
                          <a:ea typeface="Lato"/>
                          <a:cs typeface="Lato"/>
                        </a:rPr>
                      </a:br>
                      <a:r>
                        <a:rPr lang="en-US" sz="1100">
                          <a:solidFill>
                            <a:srgbClr val="003764"/>
                          </a:solidFill>
                          <a:latin typeface="Lato"/>
                          <a:ea typeface="Lato"/>
                          <a:cs typeface="Lato"/>
                        </a:rPr>
                        <a:t>INVESTMENT FIDUCIARY</a:t>
                      </a:r>
                    </a:p>
                  </a:txBody>
                  <a:tcPr anchor="ctr">
                    <a:solidFill>
                      <a:srgbClr val="F2F2F2"/>
                    </a:solidFill>
                  </a:tcPr>
                </a:tc>
                <a:tc>
                  <a:txBody>
                    <a:bodyPr/>
                    <a:lstStyle/>
                    <a:p>
                      <a:pPr>
                        <a:lnSpc>
                          <a:spcPct val="150000"/>
                        </a:lnSpc>
                      </a:pPr>
                      <a:r>
                        <a:rPr lang="en-US" sz="1100" b="1">
                          <a:highlight>
                            <a:srgbClr val="FFFF00"/>
                          </a:highlight>
                          <a:latin typeface="Lato"/>
                          <a:ea typeface="Lato"/>
                          <a:cs typeface="Lato"/>
                        </a:rPr>
                        <a:t>Provided by: </a:t>
                      </a:r>
                    </a:p>
                  </a:txBody>
                  <a:tcPr anchor="ctr">
                    <a:solidFill>
                      <a:srgbClr val="F2F2F2"/>
                    </a:solidFill>
                  </a:tcPr>
                </a:tc>
                <a:tc>
                  <a:txBody>
                    <a:bodyPr/>
                    <a:lstStyle/>
                    <a:p>
                      <a:pPr marL="285750" indent="-285750">
                        <a:lnSpc>
                          <a:spcPct val="100000"/>
                        </a:lnSpc>
                        <a:spcAft>
                          <a:spcPts val="200"/>
                        </a:spcAft>
                        <a:buClr>
                          <a:srgbClr val="F58025"/>
                        </a:buClr>
                        <a:buFont typeface="Arial" panose="020B0604020202020204" pitchFamily="34" charset="0"/>
                        <a:buChar char="•"/>
                      </a:pPr>
                      <a:r>
                        <a:rPr lang="en-US" sz="1100">
                          <a:latin typeface="Lato"/>
                          <a:ea typeface="Lato"/>
                          <a:cs typeface="Lato"/>
                        </a:rPr>
                        <a:t>Selection and monitoring of plan investments </a:t>
                      </a:r>
                    </a:p>
                    <a:p>
                      <a:pPr marL="285750" indent="-285750">
                        <a:lnSpc>
                          <a:spcPct val="100000"/>
                        </a:lnSpc>
                        <a:spcAft>
                          <a:spcPts val="200"/>
                        </a:spcAft>
                        <a:buClr>
                          <a:srgbClr val="F58025"/>
                        </a:buClr>
                        <a:buFont typeface="Arial" panose="020B0604020202020204" pitchFamily="34" charset="0"/>
                        <a:buChar char="•"/>
                      </a:pPr>
                      <a:r>
                        <a:rPr lang="en-US" sz="1100">
                          <a:latin typeface="Lato"/>
                          <a:ea typeface="Lato"/>
                          <a:cs typeface="Lato"/>
                        </a:rPr>
                        <a:t>Responsible investment fiduciary</a:t>
                      </a:r>
                    </a:p>
                  </a:txBody>
                  <a:tcPr anchor="ctr">
                    <a:solidFill>
                      <a:srgbClr val="F2F2F2"/>
                    </a:solidFill>
                  </a:tcPr>
                </a:tc>
                <a:extLst>
                  <a:ext uri="{0D108BD9-81ED-4DB2-BD59-A6C34878D82A}">
                    <a16:rowId xmlns:a16="http://schemas.microsoft.com/office/drawing/2014/main" val="3909392646"/>
                  </a:ext>
                </a:extLst>
              </a:tr>
              <a:tr h="1188388">
                <a:tc>
                  <a:txBody>
                    <a:bodyPr/>
                    <a:lstStyle/>
                    <a:p>
                      <a:pPr>
                        <a:lnSpc>
                          <a:spcPct val="100000"/>
                        </a:lnSpc>
                      </a:pPr>
                      <a:r>
                        <a:rPr lang="en-US" sz="1100">
                          <a:solidFill>
                            <a:srgbClr val="003764"/>
                          </a:solidFill>
                          <a:latin typeface="Lato"/>
                          <a:ea typeface="Lato"/>
                          <a:cs typeface="Lato"/>
                        </a:rPr>
                        <a:t>POOLED PLAN PROVIDER &amp; 3(16) FIDUCIARY</a:t>
                      </a:r>
                    </a:p>
                  </a:txBody>
                  <a:tcPr anchor="ctr">
                    <a:solidFill>
                      <a:srgbClr val="F2F2F2"/>
                    </a:solidFill>
                  </a:tcPr>
                </a:tc>
                <a:tc>
                  <a:txBody>
                    <a:bodyPr/>
                    <a:lstStyle/>
                    <a:p>
                      <a:pPr>
                        <a:lnSpc>
                          <a:spcPct val="150000"/>
                        </a:lnSpc>
                      </a:pPr>
                      <a:r>
                        <a:rPr lang="en-US" sz="1100" b="1">
                          <a:highlight>
                            <a:srgbClr val="FFFF00"/>
                          </a:highlight>
                          <a:latin typeface="Lato"/>
                          <a:ea typeface="Lato"/>
                          <a:cs typeface="Lato"/>
                        </a:rPr>
                        <a:t>Provided by:</a:t>
                      </a:r>
                    </a:p>
                  </a:txBody>
                  <a:tcPr anchor="ctr">
                    <a:solidFill>
                      <a:srgbClr val="F2F2F2"/>
                    </a:solidFill>
                  </a:tcPr>
                </a:tc>
                <a:tc>
                  <a:txBody>
                    <a:bodyPr/>
                    <a:lstStyle/>
                    <a:p>
                      <a:pPr marL="285750" indent="-285750">
                        <a:lnSpc>
                          <a:spcPct val="100000"/>
                        </a:lnSpc>
                        <a:spcAft>
                          <a:spcPts val="200"/>
                        </a:spcAft>
                        <a:buClr>
                          <a:srgbClr val="F58025"/>
                        </a:buClr>
                        <a:buFont typeface="Arial" panose="020B0604020202020204" pitchFamily="34" charset="0"/>
                        <a:buChar char="•"/>
                      </a:pPr>
                      <a:r>
                        <a:rPr lang="en-US" sz="1100">
                          <a:latin typeface="Lato"/>
                          <a:ea typeface="Lato"/>
                          <a:cs typeface="Lato"/>
                        </a:rPr>
                        <a:t>Registers as a Pooled Plan Provider </a:t>
                      </a:r>
                    </a:p>
                    <a:p>
                      <a:pPr marL="285750" indent="-285750">
                        <a:lnSpc>
                          <a:spcPct val="100000"/>
                        </a:lnSpc>
                        <a:spcAft>
                          <a:spcPts val="200"/>
                        </a:spcAft>
                        <a:buClr>
                          <a:srgbClr val="F58025"/>
                        </a:buClr>
                        <a:buFont typeface="Arial" panose="020B0604020202020204" pitchFamily="34" charset="0"/>
                        <a:buChar char="•"/>
                      </a:pPr>
                      <a:r>
                        <a:rPr lang="en-US" sz="1100">
                          <a:latin typeface="Lato"/>
                          <a:ea typeface="Lato"/>
                          <a:cs typeface="Lato"/>
                        </a:rPr>
                        <a:t>Responsible for all administrative duties of the plan </a:t>
                      </a:r>
                    </a:p>
                    <a:p>
                      <a:pPr marL="285750" indent="-285750">
                        <a:lnSpc>
                          <a:spcPct val="100000"/>
                        </a:lnSpc>
                        <a:spcAft>
                          <a:spcPts val="200"/>
                        </a:spcAft>
                        <a:buClr>
                          <a:srgbClr val="F58025"/>
                        </a:buClr>
                        <a:buFont typeface="Arial" panose="020B0604020202020204" pitchFamily="34" charset="0"/>
                        <a:buChar char="•"/>
                      </a:pPr>
                      <a:r>
                        <a:rPr lang="en-US" sz="1100">
                          <a:latin typeface="Lato"/>
                          <a:ea typeface="Lato"/>
                          <a:cs typeface="Lato"/>
                        </a:rPr>
                        <a:t>Approves all participant loans &amp; distributions</a:t>
                      </a:r>
                    </a:p>
                  </a:txBody>
                  <a:tcPr anchor="ctr">
                    <a:solidFill>
                      <a:srgbClr val="F2F2F2"/>
                    </a:solidFill>
                  </a:tcPr>
                </a:tc>
                <a:extLst>
                  <a:ext uri="{0D108BD9-81ED-4DB2-BD59-A6C34878D82A}">
                    <a16:rowId xmlns:a16="http://schemas.microsoft.com/office/drawing/2014/main" val="906836865"/>
                  </a:ext>
                </a:extLst>
              </a:tr>
              <a:tr h="978673">
                <a:tc>
                  <a:txBody>
                    <a:bodyPr/>
                    <a:lstStyle/>
                    <a:p>
                      <a:pPr>
                        <a:lnSpc>
                          <a:spcPct val="100000"/>
                        </a:lnSpc>
                      </a:pPr>
                      <a:r>
                        <a:rPr lang="en-US" sz="1100">
                          <a:solidFill>
                            <a:srgbClr val="003764"/>
                          </a:solidFill>
                          <a:latin typeface="Lato"/>
                          <a:ea typeface="Lato"/>
                          <a:cs typeface="Lato"/>
                        </a:rPr>
                        <a:t>THIRD PARTY </a:t>
                      </a:r>
                      <a:br>
                        <a:rPr lang="en-US" sz="1100">
                          <a:solidFill>
                            <a:srgbClr val="003764"/>
                          </a:solidFill>
                          <a:latin typeface="Lato"/>
                          <a:ea typeface="Lato"/>
                          <a:cs typeface="Lato"/>
                        </a:rPr>
                      </a:br>
                      <a:r>
                        <a:rPr lang="en-US" sz="1100">
                          <a:solidFill>
                            <a:srgbClr val="003764"/>
                          </a:solidFill>
                          <a:latin typeface="Lato"/>
                          <a:ea typeface="Lato"/>
                          <a:cs typeface="Lato"/>
                        </a:rPr>
                        <a:t>ADMINISTRATOR (TPA)</a:t>
                      </a:r>
                    </a:p>
                  </a:txBody>
                  <a:tcPr anchor="ctr">
                    <a:solidFill>
                      <a:srgbClr val="F2F2F2"/>
                    </a:solidFill>
                  </a:tcPr>
                </a:tc>
                <a:tc>
                  <a:txBody>
                    <a:bodyPr/>
                    <a:lstStyle/>
                    <a:p>
                      <a:pPr>
                        <a:lnSpc>
                          <a:spcPct val="150000"/>
                        </a:lnSpc>
                      </a:pPr>
                      <a:r>
                        <a:rPr lang="en-US" sz="1100" b="1">
                          <a:highlight>
                            <a:srgbClr val="FFFF00"/>
                          </a:highlight>
                          <a:latin typeface="Lato"/>
                          <a:ea typeface="Lato"/>
                          <a:cs typeface="Lato"/>
                        </a:rPr>
                        <a:t>Provided by:</a:t>
                      </a:r>
                    </a:p>
                  </a:txBody>
                  <a:tcPr anchor="ctr">
                    <a:solidFill>
                      <a:srgbClr val="F2F2F2"/>
                    </a:solidFill>
                  </a:tcPr>
                </a:tc>
                <a:tc>
                  <a:txBody>
                    <a:bodyPr/>
                    <a:lstStyle/>
                    <a:p>
                      <a:pPr marL="285750" indent="-285750">
                        <a:lnSpc>
                          <a:spcPct val="100000"/>
                        </a:lnSpc>
                        <a:spcAft>
                          <a:spcPts val="200"/>
                        </a:spcAft>
                        <a:buClr>
                          <a:srgbClr val="F58025"/>
                        </a:buClr>
                        <a:buFont typeface="Arial" panose="020B0604020202020204" pitchFamily="34" charset="0"/>
                        <a:buChar char="•"/>
                      </a:pPr>
                      <a:r>
                        <a:rPr lang="en-US" sz="1100">
                          <a:latin typeface="Lato"/>
                          <a:ea typeface="Lato"/>
                          <a:cs typeface="Lato"/>
                        </a:rPr>
                        <a:t>Plan design</a:t>
                      </a:r>
                    </a:p>
                    <a:p>
                      <a:pPr marL="285750" indent="-285750">
                        <a:lnSpc>
                          <a:spcPct val="100000"/>
                        </a:lnSpc>
                        <a:spcAft>
                          <a:spcPts val="200"/>
                        </a:spcAft>
                        <a:buClr>
                          <a:srgbClr val="F58025"/>
                        </a:buClr>
                        <a:buFont typeface="Arial" panose="020B0604020202020204" pitchFamily="34" charset="0"/>
                        <a:buChar char="•"/>
                      </a:pPr>
                      <a:r>
                        <a:rPr lang="en-US" sz="1100">
                          <a:latin typeface="Lato"/>
                          <a:ea typeface="Lato"/>
                          <a:cs typeface="Lato"/>
                        </a:rPr>
                        <a:t>Annual compliance testing </a:t>
                      </a:r>
                    </a:p>
                    <a:p>
                      <a:pPr marL="285750" indent="-285750">
                        <a:lnSpc>
                          <a:spcPct val="100000"/>
                        </a:lnSpc>
                        <a:spcAft>
                          <a:spcPts val="200"/>
                        </a:spcAft>
                        <a:buClr>
                          <a:srgbClr val="F58025"/>
                        </a:buClr>
                        <a:buFont typeface="Arial" panose="020B0604020202020204" pitchFamily="34" charset="0"/>
                        <a:buChar char="•"/>
                      </a:pPr>
                      <a:r>
                        <a:rPr lang="en-US" sz="1100">
                          <a:latin typeface="Lato"/>
                          <a:ea typeface="Lato"/>
                          <a:cs typeface="Lato"/>
                        </a:rPr>
                        <a:t>Preparation of all required government filings</a:t>
                      </a:r>
                    </a:p>
                  </a:txBody>
                  <a:tcPr anchor="ctr">
                    <a:solidFill>
                      <a:srgbClr val="F2F2F2"/>
                    </a:solidFill>
                  </a:tcPr>
                </a:tc>
                <a:extLst>
                  <a:ext uri="{0D108BD9-81ED-4DB2-BD59-A6C34878D82A}">
                    <a16:rowId xmlns:a16="http://schemas.microsoft.com/office/drawing/2014/main" val="3803149542"/>
                  </a:ext>
                </a:extLst>
              </a:tr>
              <a:tr h="768957">
                <a:tc>
                  <a:txBody>
                    <a:bodyPr/>
                    <a:lstStyle/>
                    <a:p>
                      <a:pPr>
                        <a:lnSpc>
                          <a:spcPct val="150000"/>
                        </a:lnSpc>
                      </a:pPr>
                      <a:r>
                        <a:rPr lang="en-US" sz="1100">
                          <a:solidFill>
                            <a:srgbClr val="003764"/>
                          </a:solidFill>
                          <a:latin typeface="Lato"/>
                          <a:ea typeface="Lato"/>
                          <a:cs typeface="Lato"/>
                        </a:rPr>
                        <a:t>RECORDKEEPER</a:t>
                      </a:r>
                    </a:p>
                  </a:txBody>
                  <a:tcPr anchor="ctr">
                    <a:solidFill>
                      <a:srgbClr val="F2F2F2"/>
                    </a:solidFill>
                  </a:tcPr>
                </a:tc>
                <a:tc>
                  <a:txBody>
                    <a:bodyPr/>
                    <a:lstStyle/>
                    <a:p>
                      <a:pPr marL="0" marR="0" lvl="0" indent="0" defTabSz="914400" eaLnBrk="1" fontAlgn="auto" latinLnBrk="0" hangingPunct="1">
                        <a:lnSpc>
                          <a:spcPct val="150000"/>
                        </a:lnSpc>
                        <a:spcBef>
                          <a:spcPts val="0"/>
                        </a:spcBef>
                        <a:spcAft>
                          <a:spcPts val="0"/>
                        </a:spcAft>
                        <a:buClrTx/>
                        <a:buSzTx/>
                        <a:buFontTx/>
                        <a:buNone/>
                        <a:tabLst/>
                        <a:defRPr/>
                      </a:pPr>
                      <a:r>
                        <a:rPr lang="en-US" sz="1100" b="1">
                          <a:highlight>
                            <a:srgbClr val="FFFF00"/>
                          </a:highlight>
                          <a:latin typeface="Lato"/>
                          <a:ea typeface="Lato"/>
                          <a:cs typeface="Lato"/>
                        </a:rPr>
                        <a:t>Provided by:</a:t>
                      </a:r>
                    </a:p>
                    <a:p>
                      <a:pPr>
                        <a:lnSpc>
                          <a:spcPct val="150000"/>
                        </a:lnSpc>
                      </a:pPr>
                      <a:endParaRPr lang="en-US" sz="1100">
                        <a:latin typeface="Lato"/>
                        <a:ea typeface="Lato"/>
                        <a:cs typeface="Lato"/>
                      </a:endParaRPr>
                    </a:p>
                  </a:txBody>
                  <a:tcPr anchor="ctr">
                    <a:solidFill>
                      <a:srgbClr val="F2F2F2"/>
                    </a:solidFill>
                  </a:tcPr>
                </a:tc>
                <a:tc>
                  <a:txBody>
                    <a:bodyPr/>
                    <a:lstStyle/>
                    <a:p>
                      <a:pPr marL="285750" indent="-285750">
                        <a:lnSpc>
                          <a:spcPct val="100000"/>
                        </a:lnSpc>
                        <a:spcAft>
                          <a:spcPts val="200"/>
                        </a:spcAft>
                        <a:buClr>
                          <a:srgbClr val="F58025"/>
                        </a:buClr>
                        <a:buFont typeface="Arial" panose="020B0604020202020204" pitchFamily="34" charset="0"/>
                        <a:buChar char="•"/>
                      </a:pPr>
                      <a:r>
                        <a:rPr lang="en-US" sz="1100">
                          <a:latin typeface="Lato"/>
                          <a:ea typeface="Lato"/>
                          <a:cs typeface="Lato"/>
                        </a:rPr>
                        <a:t>Daily transaction processing</a:t>
                      </a:r>
                    </a:p>
                    <a:p>
                      <a:pPr marL="285750" indent="-285750">
                        <a:lnSpc>
                          <a:spcPct val="100000"/>
                        </a:lnSpc>
                        <a:spcAft>
                          <a:spcPts val="200"/>
                        </a:spcAft>
                        <a:buClr>
                          <a:srgbClr val="F58025"/>
                        </a:buClr>
                        <a:buFont typeface="Arial" panose="020B0604020202020204" pitchFamily="34" charset="0"/>
                        <a:buChar char="•"/>
                      </a:pPr>
                      <a:r>
                        <a:rPr lang="en-US" sz="1100">
                          <a:latin typeface="Lato"/>
                          <a:ea typeface="Lato"/>
                          <a:cs typeface="Lato"/>
                        </a:rPr>
                        <a:t>Sponsor and participant website hosting</a:t>
                      </a:r>
                    </a:p>
                    <a:p>
                      <a:pPr marL="285750" indent="-285750">
                        <a:lnSpc>
                          <a:spcPct val="100000"/>
                        </a:lnSpc>
                        <a:spcAft>
                          <a:spcPts val="200"/>
                        </a:spcAft>
                        <a:buClr>
                          <a:srgbClr val="F58025"/>
                        </a:buClr>
                        <a:buFont typeface="Arial" panose="020B0604020202020204" pitchFamily="34" charset="0"/>
                        <a:buChar char="•"/>
                      </a:pPr>
                      <a:r>
                        <a:rPr lang="en-US" sz="1100">
                          <a:latin typeface="Lato"/>
                          <a:ea typeface="Lato"/>
                          <a:cs typeface="Lato"/>
                        </a:rPr>
                        <a:t>Quarterly participant statements</a:t>
                      </a:r>
                    </a:p>
                  </a:txBody>
                  <a:tcPr anchor="ctr">
                    <a:solidFill>
                      <a:srgbClr val="F2F2F2"/>
                    </a:solidFill>
                  </a:tcPr>
                </a:tc>
                <a:extLst>
                  <a:ext uri="{0D108BD9-81ED-4DB2-BD59-A6C34878D82A}">
                    <a16:rowId xmlns:a16="http://schemas.microsoft.com/office/drawing/2014/main" val="3632176757"/>
                  </a:ext>
                </a:extLst>
              </a:tr>
            </a:tbl>
          </a:graphicData>
        </a:graphic>
      </p:graphicFrame>
      <p:sp>
        <p:nvSpPr>
          <p:cNvPr id="14" name="Text Placeholder 2">
            <a:extLst>
              <a:ext uri="{FF2B5EF4-FFF2-40B4-BE49-F238E27FC236}">
                <a16:creationId xmlns:a16="http://schemas.microsoft.com/office/drawing/2014/main" id="{E7798B66-5F5D-C150-2BD2-9B00D8F84654}"/>
              </a:ext>
            </a:extLst>
          </p:cNvPr>
          <p:cNvSpPr txBox="1">
            <a:spLocks/>
          </p:cNvSpPr>
          <p:nvPr/>
        </p:nvSpPr>
        <p:spPr>
          <a:xfrm>
            <a:off x="9527437" y="1488412"/>
            <a:ext cx="11167179" cy="246221"/>
          </a:xfrm>
          <a:prstGeom prst="rect">
            <a:avLst/>
          </a:prstGeom>
        </p:spPr>
        <p:txBody>
          <a:bodyPr lIns="0" tIns="0" rIns="0" bIns="0"/>
          <a:lstStyle>
            <a:lvl1pPr marL="0" indent="0">
              <a:buNone/>
              <a:defRPr sz="2400" b="1" i="0" spc="-150">
                <a:solidFill>
                  <a:srgbClr val="53585A"/>
                </a:solidFill>
                <a:latin typeface="Lato" panose="020F0502020204030203" pitchFamily="34" charset="0"/>
                <a:ea typeface="Lato" panose="020F0502020204030203" pitchFamily="34" charset="0"/>
                <a:cs typeface="Lato" panose="020F0502020204030203"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1600" b="0" spc="0">
                <a:solidFill>
                  <a:srgbClr val="F58025"/>
                </a:solidFill>
              </a:rPr>
              <a:t>Structure</a:t>
            </a:r>
          </a:p>
        </p:txBody>
      </p:sp>
      <p:pic>
        <p:nvPicPr>
          <p:cNvPr id="6" name="Picture 5" descr="A blue rectangular object with white text&#10;&#10;AI-generated content may be incorrect.">
            <a:extLst>
              <a:ext uri="{FF2B5EF4-FFF2-40B4-BE49-F238E27FC236}">
                <a16:creationId xmlns:a16="http://schemas.microsoft.com/office/drawing/2014/main" id="{2B8AB70C-D4EE-1C55-A39C-0542BD5115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57149" y="2063148"/>
            <a:ext cx="4023179" cy="3319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2D111-4462-EB48-9886-83DFA7BF03B3}"/>
            </a:ext>
          </a:extLst>
        </p:cNvPr>
        <p:cNvGrpSpPr/>
        <p:nvPr/>
      </p:nvGrpSpPr>
      <p:grpSpPr>
        <a:xfrm>
          <a:off x="0" y="0"/>
          <a:ext cx="0" cy="0"/>
          <a:chOff x="0" y="0"/>
          <a:chExt cx="0" cy="0"/>
        </a:xfrm>
      </p:grpSpPr>
      <p:pic>
        <p:nvPicPr>
          <p:cNvPr id="21" name="Picture 6">
            <a:extLst>
              <a:ext uri="{FF2B5EF4-FFF2-40B4-BE49-F238E27FC236}">
                <a16:creationId xmlns:a16="http://schemas.microsoft.com/office/drawing/2014/main" id="{EF36394D-0DAD-3847-13BC-F7DD35FBC0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3460" y="4831118"/>
            <a:ext cx="2266950" cy="2266950"/>
          </a:xfrm>
          <a:prstGeom prst="rect">
            <a:avLst/>
          </a:prstGeom>
          <a:noFill/>
          <a:extLst>
            <a:ext uri="{909E8E84-426E-40DD-AFC4-6F175D3DCCD1}">
              <a14:hiddenFill xmlns:a14="http://schemas.microsoft.com/office/drawing/2010/main">
                <a:solidFill>
                  <a:srgbClr val="FFFFFF"/>
                </a:solidFill>
              </a14:hiddenFill>
            </a:ext>
          </a:extLst>
        </p:spPr>
      </p:pic>
      <p:sp>
        <p:nvSpPr>
          <p:cNvPr id="4" name="object 4">
            <a:extLst>
              <a:ext uri="{FF2B5EF4-FFF2-40B4-BE49-F238E27FC236}">
                <a16:creationId xmlns:a16="http://schemas.microsoft.com/office/drawing/2014/main" id="{E588E439-A31C-3D74-4DB8-EA3B3C46706A}"/>
              </a:ext>
            </a:extLst>
          </p:cNvPr>
          <p:cNvSpPr/>
          <p:nvPr/>
        </p:nvSpPr>
        <p:spPr>
          <a:xfrm>
            <a:off x="533400" y="533400"/>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sp>
        <p:nvSpPr>
          <p:cNvPr id="5" name="object 5">
            <a:extLst>
              <a:ext uri="{FF2B5EF4-FFF2-40B4-BE49-F238E27FC236}">
                <a16:creationId xmlns:a16="http://schemas.microsoft.com/office/drawing/2014/main" id="{BD7BD961-CE5D-7966-F869-3A380D93CAA9}"/>
              </a:ext>
            </a:extLst>
          </p:cNvPr>
          <p:cNvSpPr txBox="1">
            <a:spLocks noGrp="1"/>
          </p:cNvSpPr>
          <p:nvPr>
            <p:ph type="title"/>
          </p:nvPr>
        </p:nvSpPr>
        <p:spPr>
          <a:xfrm>
            <a:off x="510382" y="624578"/>
            <a:ext cx="6652418" cy="1120820"/>
          </a:xfrm>
          <a:prstGeom prst="rect">
            <a:avLst/>
          </a:prstGeom>
        </p:spPr>
        <p:txBody>
          <a:bodyPr vert="horz" wrap="square" lIns="0" tIns="12700" rIns="0" bIns="0" rtlCol="0" anchor="t">
            <a:spAutoFit/>
          </a:bodyPr>
          <a:lstStyle/>
          <a:p>
            <a:pPr marL="12700">
              <a:lnSpc>
                <a:spcPct val="100000"/>
              </a:lnSpc>
              <a:spcBef>
                <a:spcPts val="100"/>
              </a:spcBef>
            </a:pPr>
            <a:r>
              <a:rPr lang="en-US" sz="3600" spc="-95">
                <a:latin typeface="Playfair Display"/>
              </a:rPr>
              <a:t>An Institutional Fiduciary </a:t>
            </a:r>
            <a:br>
              <a:rPr lang="en-US" sz="3600" spc="-95"/>
            </a:br>
            <a:r>
              <a:rPr lang="en-US" sz="3600" spc="-95">
                <a:latin typeface="Playfair Display"/>
              </a:rPr>
              <a:t>You Can Count On</a:t>
            </a:r>
            <a:endParaRPr sz="3600" spc="-20">
              <a:latin typeface="Playfair Display"/>
            </a:endParaRPr>
          </a:p>
        </p:txBody>
      </p:sp>
      <p:sp>
        <p:nvSpPr>
          <p:cNvPr id="7" name="Text Placeholder 2">
            <a:extLst>
              <a:ext uri="{FF2B5EF4-FFF2-40B4-BE49-F238E27FC236}">
                <a16:creationId xmlns:a16="http://schemas.microsoft.com/office/drawing/2014/main" id="{4BE34DF1-D979-E6F9-80E5-F9B88E416EAA}"/>
              </a:ext>
            </a:extLst>
          </p:cNvPr>
          <p:cNvSpPr txBox="1">
            <a:spLocks/>
          </p:cNvSpPr>
          <p:nvPr/>
        </p:nvSpPr>
        <p:spPr>
          <a:xfrm>
            <a:off x="549931" y="2029482"/>
            <a:ext cx="5459368" cy="332484"/>
          </a:xfrm>
          <a:prstGeom prst="rect">
            <a:avLst/>
          </a:prstGeom>
        </p:spPr>
        <p:txBody>
          <a:bodyPr lIns="0" tIns="0" rIns="0" bIns="0" anchor="t"/>
          <a:lstStyle>
            <a:lvl1pPr marL="0" indent="0">
              <a:buNone/>
              <a:defRPr sz="2400" b="1" i="0" spc="-150">
                <a:solidFill>
                  <a:srgbClr val="53585A"/>
                </a:solidFill>
                <a:latin typeface="Lato" panose="020F0502020204030203" pitchFamily="34" charset="0"/>
                <a:ea typeface="Lato" panose="020F0502020204030203" pitchFamily="34" charset="0"/>
                <a:cs typeface="Lato" panose="020F0502020204030203"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1600" b="0" spc="0" dirty="0">
                <a:solidFill>
                  <a:srgbClr val="F58025"/>
                </a:solidFill>
                <a:latin typeface="Lato"/>
                <a:ea typeface="Lato"/>
                <a:cs typeface="Lato"/>
              </a:rPr>
              <a:t>About Us</a:t>
            </a:r>
          </a:p>
        </p:txBody>
      </p:sp>
      <p:sp>
        <p:nvSpPr>
          <p:cNvPr id="10" name="object 3">
            <a:extLst>
              <a:ext uri="{FF2B5EF4-FFF2-40B4-BE49-F238E27FC236}">
                <a16:creationId xmlns:a16="http://schemas.microsoft.com/office/drawing/2014/main" id="{9CB4DE49-41DE-3130-71D6-6A8421DB1F9F}"/>
              </a:ext>
            </a:extLst>
          </p:cNvPr>
          <p:cNvSpPr/>
          <p:nvPr/>
        </p:nvSpPr>
        <p:spPr>
          <a:xfrm>
            <a:off x="7763574" y="0"/>
            <a:ext cx="1609439" cy="6858000"/>
          </a:xfrm>
          <a:custGeom>
            <a:avLst/>
            <a:gdLst/>
            <a:ahLst/>
            <a:cxnLst/>
            <a:rect l="l" t="t" r="r" b="b"/>
            <a:pathLst>
              <a:path w="2334259" h="6858000">
                <a:moveTo>
                  <a:pt x="2333781" y="0"/>
                </a:moveTo>
                <a:lnTo>
                  <a:pt x="0" y="0"/>
                </a:lnTo>
                <a:lnTo>
                  <a:pt x="0" y="6857999"/>
                </a:lnTo>
                <a:lnTo>
                  <a:pt x="2333781" y="6857999"/>
                </a:lnTo>
                <a:lnTo>
                  <a:pt x="2333781" y="0"/>
                </a:lnTo>
                <a:close/>
              </a:path>
            </a:pathLst>
          </a:custGeom>
          <a:solidFill>
            <a:srgbClr val="003764"/>
          </a:solidFill>
        </p:spPr>
        <p:txBody>
          <a:bodyPr wrap="square" lIns="0" tIns="0" rIns="0" bIns="0" rtlCol="0"/>
          <a:lstStyle>
            <a:defPPr>
              <a:defRPr kern="0"/>
            </a:defPPr>
          </a:lstStyle>
          <a:p>
            <a:endParaRPr/>
          </a:p>
        </p:txBody>
      </p:sp>
      <p:pic>
        <p:nvPicPr>
          <p:cNvPr id="1030" name="Picture 6">
            <a:extLst>
              <a:ext uri="{FF2B5EF4-FFF2-40B4-BE49-F238E27FC236}">
                <a16:creationId xmlns:a16="http://schemas.microsoft.com/office/drawing/2014/main" id="{78200615-968E-5787-190D-9B693BE203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4538" y="1121832"/>
            <a:ext cx="2266950" cy="2266950"/>
          </a:xfrm>
          <a:prstGeom prst="rect">
            <a:avLst/>
          </a:prstGeom>
          <a:noFill/>
          <a:extLst>
            <a:ext uri="{909E8E84-426E-40DD-AFC4-6F175D3DCCD1}">
              <a14:hiddenFill xmlns:a14="http://schemas.microsoft.com/office/drawing/2010/main">
                <a:solidFill>
                  <a:srgbClr val="FFFFFF"/>
                </a:solidFill>
              </a14:hiddenFill>
            </a:ext>
          </a:extLst>
        </p:spPr>
      </p:pic>
      <p:sp>
        <p:nvSpPr>
          <p:cNvPr id="12" name="object 5">
            <a:extLst>
              <a:ext uri="{FF2B5EF4-FFF2-40B4-BE49-F238E27FC236}">
                <a16:creationId xmlns:a16="http://schemas.microsoft.com/office/drawing/2014/main" id="{C91C1DD5-1E88-3E5C-1BE8-BEDAF80A4B42}"/>
              </a:ext>
            </a:extLst>
          </p:cNvPr>
          <p:cNvSpPr/>
          <p:nvPr/>
        </p:nvSpPr>
        <p:spPr>
          <a:xfrm>
            <a:off x="8307128" y="2642549"/>
            <a:ext cx="1561480" cy="1561480"/>
          </a:xfrm>
          <a:custGeom>
            <a:avLst/>
            <a:gdLst/>
            <a:ahLst/>
            <a:cxnLst/>
            <a:rect l="l" t="t" r="r" b="b"/>
            <a:pathLst>
              <a:path w="1299209" h="1299210">
                <a:moveTo>
                  <a:pt x="649461" y="0"/>
                </a:moveTo>
                <a:lnTo>
                  <a:pt x="600991" y="1781"/>
                </a:lnTo>
                <a:lnTo>
                  <a:pt x="553488" y="7041"/>
                </a:lnTo>
                <a:lnTo>
                  <a:pt x="507079" y="15655"/>
                </a:lnTo>
                <a:lnTo>
                  <a:pt x="461888" y="27497"/>
                </a:lnTo>
                <a:lnTo>
                  <a:pt x="418041" y="42441"/>
                </a:lnTo>
                <a:lnTo>
                  <a:pt x="375665" y="60362"/>
                </a:lnTo>
                <a:lnTo>
                  <a:pt x="334883" y="81134"/>
                </a:lnTo>
                <a:lnTo>
                  <a:pt x="295823" y="104632"/>
                </a:lnTo>
                <a:lnTo>
                  <a:pt x="258609" y="130730"/>
                </a:lnTo>
                <a:lnTo>
                  <a:pt x="223367" y="159302"/>
                </a:lnTo>
                <a:lnTo>
                  <a:pt x="190222" y="190223"/>
                </a:lnTo>
                <a:lnTo>
                  <a:pt x="159302" y="223367"/>
                </a:lnTo>
                <a:lnTo>
                  <a:pt x="130729" y="258609"/>
                </a:lnTo>
                <a:lnTo>
                  <a:pt x="104632" y="295823"/>
                </a:lnTo>
                <a:lnTo>
                  <a:pt x="81134" y="334883"/>
                </a:lnTo>
                <a:lnTo>
                  <a:pt x="60362" y="375665"/>
                </a:lnTo>
                <a:lnTo>
                  <a:pt x="42441" y="418042"/>
                </a:lnTo>
                <a:lnTo>
                  <a:pt x="27497" y="461889"/>
                </a:lnTo>
                <a:lnTo>
                  <a:pt x="15655" y="507080"/>
                </a:lnTo>
                <a:lnTo>
                  <a:pt x="7041" y="553489"/>
                </a:lnTo>
                <a:lnTo>
                  <a:pt x="1781" y="600992"/>
                </a:lnTo>
                <a:lnTo>
                  <a:pt x="0" y="649462"/>
                </a:lnTo>
                <a:lnTo>
                  <a:pt x="1781" y="697932"/>
                </a:lnTo>
                <a:lnTo>
                  <a:pt x="7041" y="745435"/>
                </a:lnTo>
                <a:lnTo>
                  <a:pt x="15655" y="791844"/>
                </a:lnTo>
                <a:lnTo>
                  <a:pt x="27497" y="837035"/>
                </a:lnTo>
                <a:lnTo>
                  <a:pt x="42441" y="880882"/>
                </a:lnTo>
                <a:lnTo>
                  <a:pt x="60362" y="923259"/>
                </a:lnTo>
                <a:lnTo>
                  <a:pt x="81134" y="964040"/>
                </a:lnTo>
                <a:lnTo>
                  <a:pt x="104632" y="1003101"/>
                </a:lnTo>
                <a:lnTo>
                  <a:pt x="130729" y="1040315"/>
                </a:lnTo>
                <a:lnTo>
                  <a:pt x="159302" y="1075557"/>
                </a:lnTo>
                <a:lnTo>
                  <a:pt x="190222" y="1108701"/>
                </a:lnTo>
                <a:lnTo>
                  <a:pt x="223367" y="1139622"/>
                </a:lnTo>
                <a:lnTo>
                  <a:pt x="258609" y="1168194"/>
                </a:lnTo>
                <a:lnTo>
                  <a:pt x="295823" y="1194291"/>
                </a:lnTo>
                <a:lnTo>
                  <a:pt x="334883" y="1217789"/>
                </a:lnTo>
                <a:lnTo>
                  <a:pt x="375665" y="1238561"/>
                </a:lnTo>
                <a:lnTo>
                  <a:pt x="418041" y="1256482"/>
                </a:lnTo>
                <a:lnTo>
                  <a:pt x="461888" y="1271426"/>
                </a:lnTo>
                <a:lnTo>
                  <a:pt x="507079" y="1283268"/>
                </a:lnTo>
                <a:lnTo>
                  <a:pt x="553488" y="1291882"/>
                </a:lnTo>
                <a:lnTo>
                  <a:pt x="600991" y="1297142"/>
                </a:lnTo>
                <a:lnTo>
                  <a:pt x="649461" y="1298924"/>
                </a:lnTo>
                <a:lnTo>
                  <a:pt x="697931" y="1297142"/>
                </a:lnTo>
                <a:lnTo>
                  <a:pt x="745434" y="1291882"/>
                </a:lnTo>
                <a:lnTo>
                  <a:pt x="791844" y="1283268"/>
                </a:lnTo>
                <a:lnTo>
                  <a:pt x="837035" y="1271426"/>
                </a:lnTo>
                <a:lnTo>
                  <a:pt x="880881" y="1256482"/>
                </a:lnTo>
                <a:lnTo>
                  <a:pt x="923258" y="1238561"/>
                </a:lnTo>
                <a:lnTo>
                  <a:pt x="964040" y="1217789"/>
                </a:lnTo>
                <a:lnTo>
                  <a:pt x="1003100" y="1194291"/>
                </a:lnTo>
                <a:lnTo>
                  <a:pt x="1040314" y="1168194"/>
                </a:lnTo>
                <a:lnTo>
                  <a:pt x="1075556" y="1139622"/>
                </a:lnTo>
                <a:lnTo>
                  <a:pt x="1108701" y="1108701"/>
                </a:lnTo>
                <a:lnTo>
                  <a:pt x="1139622" y="1075557"/>
                </a:lnTo>
                <a:lnTo>
                  <a:pt x="1168194" y="1040315"/>
                </a:lnTo>
                <a:lnTo>
                  <a:pt x="1194291" y="1003101"/>
                </a:lnTo>
                <a:lnTo>
                  <a:pt x="1217789" y="964040"/>
                </a:lnTo>
                <a:lnTo>
                  <a:pt x="1238561" y="923259"/>
                </a:lnTo>
                <a:lnTo>
                  <a:pt x="1256482" y="880882"/>
                </a:lnTo>
                <a:lnTo>
                  <a:pt x="1271426" y="837035"/>
                </a:lnTo>
                <a:lnTo>
                  <a:pt x="1283268" y="791844"/>
                </a:lnTo>
                <a:lnTo>
                  <a:pt x="1291882" y="745435"/>
                </a:lnTo>
                <a:lnTo>
                  <a:pt x="1297142" y="697932"/>
                </a:lnTo>
                <a:lnTo>
                  <a:pt x="1298924" y="649462"/>
                </a:lnTo>
                <a:lnTo>
                  <a:pt x="1297142" y="600992"/>
                </a:lnTo>
                <a:lnTo>
                  <a:pt x="1291882" y="553489"/>
                </a:lnTo>
                <a:lnTo>
                  <a:pt x="1283268" y="507080"/>
                </a:lnTo>
                <a:lnTo>
                  <a:pt x="1271426" y="461889"/>
                </a:lnTo>
                <a:lnTo>
                  <a:pt x="1256482" y="418042"/>
                </a:lnTo>
                <a:lnTo>
                  <a:pt x="1238561" y="375665"/>
                </a:lnTo>
                <a:lnTo>
                  <a:pt x="1217789" y="334883"/>
                </a:lnTo>
                <a:lnTo>
                  <a:pt x="1194291" y="295823"/>
                </a:lnTo>
                <a:lnTo>
                  <a:pt x="1168194" y="258609"/>
                </a:lnTo>
                <a:lnTo>
                  <a:pt x="1139622" y="223367"/>
                </a:lnTo>
                <a:lnTo>
                  <a:pt x="1108701" y="190223"/>
                </a:lnTo>
                <a:lnTo>
                  <a:pt x="1075556" y="159302"/>
                </a:lnTo>
                <a:lnTo>
                  <a:pt x="1040314" y="130730"/>
                </a:lnTo>
                <a:lnTo>
                  <a:pt x="1003100" y="104632"/>
                </a:lnTo>
                <a:lnTo>
                  <a:pt x="964040" y="81134"/>
                </a:lnTo>
                <a:lnTo>
                  <a:pt x="923258" y="60362"/>
                </a:lnTo>
                <a:lnTo>
                  <a:pt x="880881" y="42441"/>
                </a:lnTo>
                <a:lnTo>
                  <a:pt x="837035" y="27497"/>
                </a:lnTo>
                <a:lnTo>
                  <a:pt x="791844" y="15655"/>
                </a:lnTo>
                <a:lnTo>
                  <a:pt x="745434" y="7041"/>
                </a:lnTo>
                <a:lnTo>
                  <a:pt x="697931" y="1781"/>
                </a:lnTo>
                <a:lnTo>
                  <a:pt x="649461" y="0"/>
                </a:lnTo>
                <a:close/>
              </a:path>
            </a:pathLst>
          </a:custGeom>
          <a:solidFill>
            <a:srgbClr val="F2F2F2"/>
          </a:solidFill>
        </p:spPr>
        <p:txBody>
          <a:bodyPr wrap="square" lIns="0" tIns="0" rIns="0" bIns="0" rtlCol="0"/>
          <a:lstStyle>
            <a:defPPr>
              <a:defRPr kern="0"/>
            </a:defPPr>
          </a:lstStyle>
          <a:p>
            <a:endParaRPr/>
          </a:p>
        </p:txBody>
      </p:sp>
      <p:sp>
        <p:nvSpPr>
          <p:cNvPr id="17" name="object 5">
            <a:extLst>
              <a:ext uri="{FF2B5EF4-FFF2-40B4-BE49-F238E27FC236}">
                <a16:creationId xmlns:a16="http://schemas.microsoft.com/office/drawing/2014/main" id="{F46CD2DA-16B0-20B8-157B-EB373E039B69}"/>
              </a:ext>
            </a:extLst>
          </p:cNvPr>
          <p:cNvSpPr txBox="1">
            <a:spLocks/>
          </p:cNvSpPr>
          <p:nvPr/>
        </p:nvSpPr>
        <p:spPr>
          <a:xfrm>
            <a:off x="8371231" y="1077785"/>
            <a:ext cx="1250750" cy="689932"/>
          </a:xfrm>
          <a:prstGeom prst="rect">
            <a:avLst/>
          </a:prstGeom>
        </p:spPr>
        <p:txBody>
          <a:bodyPr vert="horz" wrap="square" lIns="0" tIns="12700" rIns="0" bIns="0" rtlCol="0">
            <a:spAutoFit/>
          </a:bodyPr>
          <a:lstStyle>
            <a:lvl1pPr>
              <a:defRPr sz="4000" b="0" i="0">
                <a:solidFill>
                  <a:srgbClr val="003764"/>
                </a:solidFill>
                <a:latin typeface="Playfair Display" pitchFamily="2" charset="77"/>
                <a:ea typeface="+mj-ea"/>
                <a:cs typeface="Playfair Display" pitchFamily="2" charset="77"/>
              </a:defRPr>
            </a:lvl1pPr>
          </a:lstStyle>
          <a:p>
            <a:pPr marL="12700">
              <a:spcBef>
                <a:spcPts val="100"/>
              </a:spcBef>
            </a:pPr>
            <a:r>
              <a:rPr lang="en-US" sz="4400" spc="-95" dirty="0"/>
              <a:t>100+</a:t>
            </a:r>
            <a:endParaRPr lang="en-US" sz="4400" spc="-20" dirty="0"/>
          </a:p>
        </p:txBody>
      </p:sp>
      <p:sp>
        <p:nvSpPr>
          <p:cNvPr id="20" name="object 5">
            <a:extLst>
              <a:ext uri="{FF2B5EF4-FFF2-40B4-BE49-F238E27FC236}">
                <a16:creationId xmlns:a16="http://schemas.microsoft.com/office/drawing/2014/main" id="{3F43D95A-615A-B47F-D23C-20F355380373}"/>
              </a:ext>
            </a:extLst>
          </p:cNvPr>
          <p:cNvSpPr txBox="1">
            <a:spLocks/>
          </p:cNvSpPr>
          <p:nvPr/>
        </p:nvSpPr>
        <p:spPr>
          <a:xfrm>
            <a:off x="8629108" y="3069757"/>
            <a:ext cx="1561577" cy="628377"/>
          </a:xfrm>
          <a:prstGeom prst="rect">
            <a:avLst/>
          </a:prstGeom>
        </p:spPr>
        <p:txBody>
          <a:bodyPr vert="horz" wrap="square" lIns="0" tIns="12700" rIns="0" bIns="0" rtlCol="0" anchor="t">
            <a:spAutoFit/>
          </a:bodyPr>
          <a:lstStyle>
            <a:lvl1pPr>
              <a:defRPr sz="4000" b="0" i="0">
                <a:solidFill>
                  <a:srgbClr val="003764"/>
                </a:solidFill>
                <a:latin typeface="Playfair Display" pitchFamily="2" charset="77"/>
                <a:ea typeface="+mj-ea"/>
                <a:cs typeface="Playfair Display" pitchFamily="2" charset="77"/>
              </a:defRPr>
            </a:lvl1pPr>
          </a:lstStyle>
          <a:p>
            <a:pPr marL="12700">
              <a:spcBef>
                <a:spcPts val="100"/>
              </a:spcBef>
            </a:pPr>
            <a:r>
              <a:rPr lang="en-US" spc="-95" dirty="0">
                <a:latin typeface="Playfair Display"/>
              </a:rPr>
              <a:t>$3B+</a:t>
            </a:r>
            <a:endParaRPr lang="en-US" dirty="0"/>
          </a:p>
        </p:txBody>
      </p:sp>
      <p:sp>
        <p:nvSpPr>
          <p:cNvPr id="22" name="object 5">
            <a:extLst>
              <a:ext uri="{FF2B5EF4-FFF2-40B4-BE49-F238E27FC236}">
                <a16:creationId xmlns:a16="http://schemas.microsoft.com/office/drawing/2014/main" id="{DAEBC667-EEBF-C4F0-A480-D6913A08F219}"/>
              </a:ext>
            </a:extLst>
          </p:cNvPr>
          <p:cNvSpPr/>
          <p:nvPr/>
        </p:nvSpPr>
        <p:spPr>
          <a:xfrm>
            <a:off x="8368017" y="4621676"/>
            <a:ext cx="1561480" cy="1551041"/>
          </a:xfrm>
          <a:custGeom>
            <a:avLst/>
            <a:gdLst/>
            <a:ahLst/>
            <a:cxnLst/>
            <a:rect l="l" t="t" r="r" b="b"/>
            <a:pathLst>
              <a:path w="1299209" h="1299210">
                <a:moveTo>
                  <a:pt x="649461" y="0"/>
                </a:moveTo>
                <a:lnTo>
                  <a:pt x="600991" y="1781"/>
                </a:lnTo>
                <a:lnTo>
                  <a:pt x="553488" y="7041"/>
                </a:lnTo>
                <a:lnTo>
                  <a:pt x="507079" y="15655"/>
                </a:lnTo>
                <a:lnTo>
                  <a:pt x="461888" y="27497"/>
                </a:lnTo>
                <a:lnTo>
                  <a:pt x="418041" y="42441"/>
                </a:lnTo>
                <a:lnTo>
                  <a:pt x="375665" y="60362"/>
                </a:lnTo>
                <a:lnTo>
                  <a:pt x="334883" y="81134"/>
                </a:lnTo>
                <a:lnTo>
                  <a:pt x="295823" y="104632"/>
                </a:lnTo>
                <a:lnTo>
                  <a:pt x="258609" y="130730"/>
                </a:lnTo>
                <a:lnTo>
                  <a:pt x="223367" y="159302"/>
                </a:lnTo>
                <a:lnTo>
                  <a:pt x="190222" y="190223"/>
                </a:lnTo>
                <a:lnTo>
                  <a:pt x="159302" y="223367"/>
                </a:lnTo>
                <a:lnTo>
                  <a:pt x="130729" y="258609"/>
                </a:lnTo>
                <a:lnTo>
                  <a:pt x="104632" y="295823"/>
                </a:lnTo>
                <a:lnTo>
                  <a:pt x="81134" y="334883"/>
                </a:lnTo>
                <a:lnTo>
                  <a:pt x="60362" y="375665"/>
                </a:lnTo>
                <a:lnTo>
                  <a:pt x="42441" y="418042"/>
                </a:lnTo>
                <a:lnTo>
                  <a:pt x="27497" y="461889"/>
                </a:lnTo>
                <a:lnTo>
                  <a:pt x="15655" y="507080"/>
                </a:lnTo>
                <a:lnTo>
                  <a:pt x="7041" y="553489"/>
                </a:lnTo>
                <a:lnTo>
                  <a:pt x="1781" y="600992"/>
                </a:lnTo>
                <a:lnTo>
                  <a:pt x="0" y="649462"/>
                </a:lnTo>
                <a:lnTo>
                  <a:pt x="1781" y="697932"/>
                </a:lnTo>
                <a:lnTo>
                  <a:pt x="7041" y="745435"/>
                </a:lnTo>
                <a:lnTo>
                  <a:pt x="15655" y="791844"/>
                </a:lnTo>
                <a:lnTo>
                  <a:pt x="27497" y="837035"/>
                </a:lnTo>
                <a:lnTo>
                  <a:pt x="42441" y="880882"/>
                </a:lnTo>
                <a:lnTo>
                  <a:pt x="60362" y="923259"/>
                </a:lnTo>
                <a:lnTo>
                  <a:pt x="81134" y="964040"/>
                </a:lnTo>
                <a:lnTo>
                  <a:pt x="104632" y="1003101"/>
                </a:lnTo>
                <a:lnTo>
                  <a:pt x="130729" y="1040315"/>
                </a:lnTo>
                <a:lnTo>
                  <a:pt x="159302" y="1075557"/>
                </a:lnTo>
                <a:lnTo>
                  <a:pt x="190222" y="1108701"/>
                </a:lnTo>
                <a:lnTo>
                  <a:pt x="223367" y="1139622"/>
                </a:lnTo>
                <a:lnTo>
                  <a:pt x="258609" y="1168194"/>
                </a:lnTo>
                <a:lnTo>
                  <a:pt x="295823" y="1194291"/>
                </a:lnTo>
                <a:lnTo>
                  <a:pt x="334883" y="1217789"/>
                </a:lnTo>
                <a:lnTo>
                  <a:pt x="375665" y="1238561"/>
                </a:lnTo>
                <a:lnTo>
                  <a:pt x="418041" y="1256482"/>
                </a:lnTo>
                <a:lnTo>
                  <a:pt x="461888" y="1271426"/>
                </a:lnTo>
                <a:lnTo>
                  <a:pt x="507079" y="1283268"/>
                </a:lnTo>
                <a:lnTo>
                  <a:pt x="553488" y="1291882"/>
                </a:lnTo>
                <a:lnTo>
                  <a:pt x="600991" y="1297142"/>
                </a:lnTo>
                <a:lnTo>
                  <a:pt x="649461" y="1298924"/>
                </a:lnTo>
                <a:lnTo>
                  <a:pt x="697931" y="1297142"/>
                </a:lnTo>
                <a:lnTo>
                  <a:pt x="745434" y="1291882"/>
                </a:lnTo>
                <a:lnTo>
                  <a:pt x="791844" y="1283268"/>
                </a:lnTo>
                <a:lnTo>
                  <a:pt x="837035" y="1271426"/>
                </a:lnTo>
                <a:lnTo>
                  <a:pt x="880881" y="1256482"/>
                </a:lnTo>
                <a:lnTo>
                  <a:pt x="923258" y="1238561"/>
                </a:lnTo>
                <a:lnTo>
                  <a:pt x="964040" y="1217789"/>
                </a:lnTo>
                <a:lnTo>
                  <a:pt x="1003100" y="1194291"/>
                </a:lnTo>
                <a:lnTo>
                  <a:pt x="1040314" y="1168194"/>
                </a:lnTo>
                <a:lnTo>
                  <a:pt x="1075556" y="1139622"/>
                </a:lnTo>
                <a:lnTo>
                  <a:pt x="1108701" y="1108701"/>
                </a:lnTo>
                <a:lnTo>
                  <a:pt x="1139622" y="1075557"/>
                </a:lnTo>
                <a:lnTo>
                  <a:pt x="1168194" y="1040315"/>
                </a:lnTo>
                <a:lnTo>
                  <a:pt x="1194291" y="1003101"/>
                </a:lnTo>
                <a:lnTo>
                  <a:pt x="1217789" y="964040"/>
                </a:lnTo>
                <a:lnTo>
                  <a:pt x="1238561" y="923259"/>
                </a:lnTo>
                <a:lnTo>
                  <a:pt x="1256482" y="880882"/>
                </a:lnTo>
                <a:lnTo>
                  <a:pt x="1271426" y="837035"/>
                </a:lnTo>
                <a:lnTo>
                  <a:pt x="1283268" y="791844"/>
                </a:lnTo>
                <a:lnTo>
                  <a:pt x="1291882" y="745435"/>
                </a:lnTo>
                <a:lnTo>
                  <a:pt x="1297142" y="697932"/>
                </a:lnTo>
                <a:lnTo>
                  <a:pt x="1298924" y="649462"/>
                </a:lnTo>
                <a:lnTo>
                  <a:pt x="1297142" y="600992"/>
                </a:lnTo>
                <a:lnTo>
                  <a:pt x="1291882" y="553489"/>
                </a:lnTo>
                <a:lnTo>
                  <a:pt x="1283268" y="507080"/>
                </a:lnTo>
                <a:lnTo>
                  <a:pt x="1271426" y="461889"/>
                </a:lnTo>
                <a:lnTo>
                  <a:pt x="1256482" y="418042"/>
                </a:lnTo>
                <a:lnTo>
                  <a:pt x="1238561" y="375665"/>
                </a:lnTo>
                <a:lnTo>
                  <a:pt x="1217789" y="334883"/>
                </a:lnTo>
                <a:lnTo>
                  <a:pt x="1194291" y="295823"/>
                </a:lnTo>
                <a:lnTo>
                  <a:pt x="1168194" y="258609"/>
                </a:lnTo>
                <a:lnTo>
                  <a:pt x="1139622" y="223367"/>
                </a:lnTo>
                <a:lnTo>
                  <a:pt x="1108701" y="190223"/>
                </a:lnTo>
                <a:lnTo>
                  <a:pt x="1075556" y="159302"/>
                </a:lnTo>
                <a:lnTo>
                  <a:pt x="1040314" y="130730"/>
                </a:lnTo>
                <a:lnTo>
                  <a:pt x="1003100" y="104632"/>
                </a:lnTo>
                <a:lnTo>
                  <a:pt x="964040" y="81134"/>
                </a:lnTo>
                <a:lnTo>
                  <a:pt x="923258" y="60362"/>
                </a:lnTo>
                <a:lnTo>
                  <a:pt x="880881" y="42441"/>
                </a:lnTo>
                <a:lnTo>
                  <a:pt x="837035" y="27497"/>
                </a:lnTo>
                <a:lnTo>
                  <a:pt x="791844" y="15655"/>
                </a:lnTo>
                <a:lnTo>
                  <a:pt x="745434" y="7041"/>
                </a:lnTo>
                <a:lnTo>
                  <a:pt x="697931" y="1781"/>
                </a:lnTo>
                <a:lnTo>
                  <a:pt x="649461" y="0"/>
                </a:lnTo>
                <a:close/>
              </a:path>
            </a:pathLst>
          </a:custGeom>
          <a:solidFill>
            <a:srgbClr val="F2F2F2"/>
          </a:solidFill>
        </p:spPr>
        <p:txBody>
          <a:bodyPr wrap="square" lIns="0" tIns="0" rIns="0" bIns="0" rtlCol="0"/>
          <a:lstStyle>
            <a:defPPr>
              <a:defRPr kern="0"/>
            </a:defPPr>
          </a:lstStyle>
          <a:p>
            <a:endParaRPr/>
          </a:p>
        </p:txBody>
      </p:sp>
      <p:sp>
        <p:nvSpPr>
          <p:cNvPr id="23" name="object 5">
            <a:extLst>
              <a:ext uri="{FF2B5EF4-FFF2-40B4-BE49-F238E27FC236}">
                <a16:creationId xmlns:a16="http://schemas.microsoft.com/office/drawing/2014/main" id="{C111E3DE-2043-EB17-19F0-D8FBB30EFA17}"/>
              </a:ext>
            </a:extLst>
          </p:cNvPr>
          <p:cNvSpPr txBox="1">
            <a:spLocks/>
          </p:cNvSpPr>
          <p:nvPr/>
        </p:nvSpPr>
        <p:spPr>
          <a:xfrm>
            <a:off x="8598736" y="4937036"/>
            <a:ext cx="1428492" cy="751488"/>
          </a:xfrm>
          <a:prstGeom prst="rect">
            <a:avLst/>
          </a:prstGeom>
        </p:spPr>
        <p:txBody>
          <a:bodyPr vert="horz" wrap="square" lIns="0" tIns="12700" rIns="0" bIns="0" rtlCol="0" anchor="t">
            <a:spAutoFit/>
          </a:bodyPr>
          <a:lstStyle>
            <a:lvl1pPr>
              <a:defRPr sz="4000" b="0" i="0">
                <a:solidFill>
                  <a:srgbClr val="003764"/>
                </a:solidFill>
                <a:latin typeface="Playfair Display" pitchFamily="2" charset="77"/>
                <a:ea typeface="+mj-ea"/>
                <a:cs typeface="Playfair Display" pitchFamily="2" charset="77"/>
              </a:defRPr>
            </a:lvl1pPr>
          </a:lstStyle>
          <a:p>
            <a:pPr marL="12700">
              <a:spcBef>
                <a:spcPts val="100"/>
              </a:spcBef>
            </a:pPr>
            <a:r>
              <a:rPr lang="en-US" sz="4800" spc="-95" dirty="0">
                <a:latin typeface="Playfair Display"/>
              </a:rPr>
              <a:t>70k+</a:t>
            </a:r>
            <a:endParaRPr lang="en-US" sz="4800" dirty="0"/>
          </a:p>
        </p:txBody>
      </p:sp>
      <p:sp>
        <p:nvSpPr>
          <p:cNvPr id="24" name="object 18">
            <a:extLst>
              <a:ext uri="{FF2B5EF4-FFF2-40B4-BE49-F238E27FC236}">
                <a16:creationId xmlns:a16="http://schemas.microsoft.com/office/drawing/2014/main" id="{A410D37D-D42D-B113-EDFD-DF7C4AC26BAC}"/>
              </a:ext>
            </a:extLst>
          </p:cNvPr>
          <p:cNvSpPr txBox="1"/>
          <p:nvPr/>
        </p:nvSpPr>
        <p:spPr>
          <a:xfrm>
            <a:off x="10229912" y="1025944"/>
            <a:ext cx="1806359" cy="768159"/>
          </a:xfrm>
          <a:prstGeom prst="rect">
            <a:avLst/>
          </a:prstGeom>
        </p:spPr>
        <p:txBody>
          <a:bodyPr vert="horz" wrap="square" lIns="0" tIns="120650" rIns="0" bIns="0" rtlCol="0" anchor="t">
            <a:spAutoFit/>
          </a:bodyPr>
          <a:lstStyle>
            <a:defPPr>
              <a:defRPr kern="0"/>
            </a:defPPr>
          </a:lstStyle>
          <a:p>
            <a:pPr marL="24765">
              <a:spcBef>
                <a:spcPts val="950"/>
              </a:spcBef>
            </a:pPr>
            <a:r>
              <a:rPr lang="en-US" sz="1400" spc="-20" dirty="0">
                <a:solidFill>
                  <a:srgbClr val="F58025"/>
                </a:solidFill>
                <a:latin typeface="Lato"/>
                <a:ea typeface="Lato"/>
                <a:cs typeface="Lato"/>
              </a:rPr>
              <a:t>Pooled Plan Provider for more than 100 PEPs</a:t>
            </a:r>
            <a:endParaRPr sz="1400" dirty="0">
              <a:solidFill>
                <a:srgbClr val="F58025"/>
              </a:solidFill>
              <a:latin typeface="Lato"/>
              <a:ea typeface="Lato"/>
              <a:cs typeface="Lato"/>
            </a:endParaRPr>
          </a:p>
        </p:txBody>
      </p:sp>
      <p:sp>
        <p:nvSpPr>
          <p:cNvPr id="26" name="object 18">
            <a:extLst>
              <a:ext uri="{FF2B5EF4-FFF2-40B4-BE49-F238E27FC236}">
                <a16:creationId xmlns:a16="http://schemas.microsoft.com/office/drawing/2014/main" id="{13DCEEDF-7DDA-6FD5-FB6D-AE6C69DE196E}"/>
              </a:ext>
            </a:extLst>
          </p:cNvPr>
          <p:cNvSpPr txBox="1"/>
          <p:nvPr/>
        </p:nvSpPr>
        <p:spPr>
          <a:xfrm>
            <a:off x="10154682" y="3105090"/>
            <a:ext cx="1805914" cy="552715"/>
          </a:xfrm>
          <a:prstGeom prst="rect">
            <a:avLst/>
          </a:prstGeom>
        </p:spPr>
        <p:txBody>
          <a:bodyPr vert="horz" wrap="square" lIns="0" tIns="120650" rIns="0" bIns="0" rtlCol="0" anchor="t">
            <a:spAutoFit/>
          </a:bodyPr>
          <a:lstStyle>
            <a:defPPr>
              <a:defRPr kern="0"/>
            </a:defPPr>
          </a:lstStyle>
          <a:p>
            <a:pPr marL="24765">
              <a:spcBef>
                <a:spcPts val="950"/>
              </a:spcBef>
            </a:pPr>
            <a:r>
              <a:rPr lang="en-US" sz="1400" spc="-20" dirty="0">
                <a:solidFill>
                  <a:srgbClr val="F58025"/>
                </a:solidFill>
                <a:latin typeface="Lato"/>
                <a:ea typeface="Lato"/>
                <a:cs typeface="Lato"/>
              </a:rPr>
              <a:t>More than $3 billion in PEP plan assets</a:t>
            </a:r>
            <a:endParaRPr lang="en-US" dirty="0"/>
          </a:p>
        </p:txBody>
      </p:sp>
      <p:pic>
        <p:nvPicPr>
          <p:cNvPr id="2" name="Picture 1">
            <a:extLst>
              <a:ext uri="{FF2B5EF4-FFF2-40B4-BE49-F238E27FC236}">
                <a16:creationId xmlns:a16="http://schemas.microsoft.com/office/drawing/2014/main" id="{B1420C1B-61C8-E457-89EF-25C384A6A5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56753" y="6155906"/>
            <a:ext cx="2015173" cy="724308"/>
          </a:xfrm>
          <a:prstGeom prst="rect">
            <a:avLst/>
          </a:prstGeom>
        </p:spPr>
      </p:pic>
      <p:sp>
        <p:nvSpPr>
          <p:cNvPr id="3" name="object 18">
            <a:extLst>
              <a:ext uri="{FF2B5EF4-FFF2-40B4-BE49-F238E27FC236}">
                <a16:creationId xmlns:a16="http://schemas.microsoft.com/office/drawing/2014/main" id="{1720775C-F2A5-7E8B-841E-B9C38DAE0270}"/>
              </a:ext>
            </a:extLst>
          </p:cNvPr>
          <p:cNvSpPr txBox="1"/>
          <p:nvPr/>
        </p:nvSpPr>
        <p:spPr>
          <a:xfrm>
            <a:off x="10190038" y="4889590"/>
            <a:ext cx="1609439" cy="768159"/>
          </a:xfrm>
          <a:prstGeom prst="rect">
            <a:avLst/>
          </a:prstGeom>
        </p:spPr>
        <p:txBody>
          <a:bodyPr vert="horz" wrap="square" lIns="0" tIns="120650" rIns="0" bIns="0" rtlCol="0" anchor="t">
            <a:spAutoFit/>
          </a:bodyPr>
          <a:lstStyle>
            <a:defPPr>
              <a:defRPr kern="0"/>
            </a:defPPr>
          </a:lstStyle>
          <a:p>
            <a:pPr marL="24765">
              <a:spcBef>
                <a:spcPts val="950"/>
              </a:spcBef>
            </a:pPr>
            <a:r>
              <a:rPr lang="en-US" sz="1400" spc="-20" dirty="0">
                <a:solidFill>
                  <a:srgbClr val="F58025"/>
                </a:solidFill>
                <a:latin typeface="Lato"/>
              </a:rPr>
              <a:t>More than 70,000 participants in PEP plans</a:t>
            </a:r>
            <a:endParaRPr lang="en-US" dirty="0"/>
          </a:p>
        </p:txBody>
      </p:sp>
      <p:sp>
        <p:nvSpPr>
          <p:cNvPr id="19" name="object 5">
            <a:extLst>
              <a:ext uri="{FF2B5EF4-FFF2-40B4-BE49-F238E27FC236}">
                <a16:creationId xmlns:a16="http://schemas.microsoft.com/office/drawing/2014/main" id="{9140C12F-6A9C-C850-4CE8-B121363FFE6A}"/>
              </a:ext>
            </a:extLst>
          </p:cNvPr>
          <p:cNvSpPr/>
          <p:nvPr/>
        </p:nvSpPr>
        <p:spPr>
          <a:xfrm>
            <a:off x="8244260" y="683629"/>
            <a:ext cx="1561480" cy="1561480"/>
          </a:xfrm>
          <a:custGeom>
            <a:avLst/>
            <a:gdLst/>
            <a:ahLst/>
            <a:cxnLst/>
            <a:rect l="l" t="t" r="r" b="b"/>
            <a:pathLst>
              <a:path w="1299209" h="1299210">
                <a:moveTo>
                  <a:pt x="649461" y="0"/>
                </a:moveTo>
                <a:lnTo>
                  <a:pt x="600991" y="1781"/>
                </a:lnTo>
                <a:lnTo>
                  <a:pt x="553488" y="7041"/>
                </a:lnTo>
                <a:lnTo>
                  <a:pt x="507079" y="15655"/>
                </a:lnTo>
                <a:lnTo>
                  <a:pt x="461888" y="27497"/>
                </a:lnTo>
                <a:lnTo>
                  <a:pt x="418041" y="42441"/>
                </a:lnTo>
                <a:lnTo>
                  <a:pt x="375665" y="60362"/>
                </a:lnTo>
                <a:lnTo>
                  <a:pt x="334883" y="81134"/>
                </a:lnTo>
                <a:lnTo>
                  <a:pt x="295823" y="104632"/>
                </a:lnTo>
                <a:lnTo>
                  <a:pt x="258609" y="130730"/>
                </a:lnTo>
                <a:lnTo>
                  <a:pt x="223367" y="159302"/>
                </a:lnTo>
                <a:lnTo>
                  <a:pt x="190222" y="190223"/>
                </a:lnTo>
                <a:lnTo>
                  <a:pt x="159302" y="223367"/>
                </a:lnTo>
                <a:lnTo>
                  <a:pt x="130729" y="258609"/>
                </a:lnTo>
                <a:lnTo>
                  <a:pt x="104632" y="295823"/>
                </a:lnTo>
                <a:lnTo>
                  <a:pt x="81134" y="334883"/>
                </a:lnTo>
                <a:lnTo>
                  <a:pt x="60362" y="375665"/>
                </a:lnTo>
                <a:lnTo>
                  <a:pt x="42441" y="418042"/>
                </a:lnTo>
                <a:lnTo>
                  <a:pt x="27497" y="461889"/>
                </a:lnTo>
                <a:lnTo>
                  <a:pt x="15655" y="507080"/>
                </a:lnTo>
                <a:lnTo>
                  <a:pt x="7041" y="553489"/>
                </a:lnTo>
                <a:lnTo>
                  <a:pt x="1781" y="600992"/>
                </a:lnTo>
                <a:lnTo>
                  <a:pt x="0" y="649462"/>
                </a:lnTo>
                <a:lnTo>
                  <a:pt x="1781" y="697932"/>
                </a:lnTo>
                <a:lnTo>
                  <a:pt x="7041" y="745435"/>
                </a:lnTo>
                <a:lnTo>
                  <a:pt x="15655" y="791844"/>
                </a:lnTo>
                <a:lnTo>
                  <a:pt x="27497" y="837035"/>
                </a:lnTo>
                <a:lnTo>
                  <a:pt x="42441" y="880882"/>
                </a:lnTo>
                <a:lnTo>
                  <a:pt x="60362" y="923259"/>
                </a:lnTo>
                <a:lnTo>
                  <a:pt x="81134" y="964040"/>
                </a:lnTo>
                <a:lnTo>
                  <a:pt x="104632" y="1003101"/>
                </a:lnTo>
                <a:lnTo>
                  <a:pt x="130729" y="1040315"/>
                </a:lnTo>
                <a:lnTo>
                  <a:pt x="159302" y="1075557"/>
                </a:lnTo>
                <a:lnTo>
                  <a:pt x="190222" y="1108701"/>
                </a:lnTo>
                <a:lnTo>
                  <a:pt x="223367" y="1139622"/>
                </a:lnTo>
                <a:lnTo>
                  <a:pt x="258609" y="1168194"/>
                </a:lnTo>
                <a:lnTo>
                  <a:pt x="295823" y="1194291"/>
                </a:lnTo>
                <a:lnTo>
                  <a:pt x="334883" y="1217789"/>
                </a:lnTo>
                <a:lnTo>
                  <a:pt x="375665" y="1238561"/>
                </a:lnTo>
                <a:lnTo>
                  <a:pt x="418041" y="1256482"/>
                </a:lnTo>
                <a:lnTo>
                  <a:pt x="461888" y="1271426"/>
                </a:lnTo>
                <a:lnTo>
                  <a:pt x="507079" y="1283268"/>
                </a:lnTo>
                <a:lnTo>
                  <a:pt x="553488" y="1291882"/>
                </a:lnTo>
                <a:lnTo>
                  <a:pt x="600991" y="1297142"/>
                </a:lnTo>
                <a:lnTo>
                  <a:pt x="649461" y="1298924"/>
                </a:lnTo>
                <a:lnTo>
                  <a:pt x="697931" y="1297142"/>
                </a:lnTo>
                <a:lnTo>
                  <a:pt x="745434" y="1291882"/>
                </a:lnTo>
                <a:lnTo>
                  <a:pt x="791844" y="1283268"/>
                </a:lnTo>
                <a:lnTo>
                  <a:pt x="837035" y="1271426"/>
                </a:lnTo>
                <a:lnTo>
                  <a:pt x="880881" y="1256482"/>
                </a:lnTo>
                <a:lnTo>
                  <a:pt x="923258" y="1238561"/>
                </a:lnTo>
                <a:lnTo>
                  <a:pt x="964040" y="1217789"/>
                </a:lnTo>
                <a:lnTo>
                  <a:pt x="1003100" y="1194291"/>
                </a:lnTo>
                <a:lnTo>
                  <a:pt x="1040314" y="1168194"/>
                </a:lnTo>
                <a:lnTo>
                  <a:pt x="1075556" y="1139622"/>
                </a:lnTo>
                <a:lnTo>
                  <a:pt x="1108701" y="1108701"/>
                </a:lnTo>
                <a:lnTo>
                  <a:pt x="1139622" y="1075557"/>
                </a:lnTo>
                <a:lnTo>
                  <a:pt x="1168194" y="1040315"/>
                </a:lnTo>
                <a:lnTo>
                  <a:pt x="1194291" y="1003101"/>
                </a:lnTo>
                <a:lnTo>
                  <a:pt x="1217789" y="964040"/>
                </a:lnTo>
                <a:lnTo>
                  <a:pt x="1238561" y="923259"/>
                </a:lnTo>
                <a:lnTo>
                  <a:pt x="1256482" y="880882"/>
                </a:lnTo>
                <a:lnTo>
                  <a:pt x="1271426" y="837035"/>
                </a:lnTo>
                <a:lnTo>
                  <a:pt x="1283268" y="791844"/>
                </a:lnTo>
                <a:lnTo>
                  <a:pt x="1291882" y="745435"/>
                </a:lnTo>
                <a:lnTo>
                  <a:pt x="1297142" y="697932"/>
                </a:lnTo>
                <a:lnTo>
                  <a:pt x="1298924" y="649462"/>
                </a:lnTo>
                <a:lnTo>
                  <a:pt x="1297142" y="600992"/>
                </a:lnTo>
                <a:lnTo>
                  <a:pt x="1291882" y="553489"/>
                </a:lnTo>
                <a:lnTo>
                  <a:pt x="1283268" y="507080"/>
                </a:lnTo>
                <a:lnTo>
                  <a:pt x="1271426" y="461889"/>
                </a:lnTo>
                <a:lnTo>
                  <a:pt x="1256482" y="418042"/>
                </a:lnTo>
                <a:lnTo>
                  <a:pt x="1238561" y="375665"/>
                </a:lnTo>
                <a:lnTo>
                  <a:pt x="1217789" y="334883"/>
                </a:lnTo>
                <a:lnTo>
                  <a:pt x="1194291" y="295823"/>
                </a:lnTo>
                <a:lnTo>
                  <a:pt x="1168194" y="258609"/>
                </a:lnTo>
                <a:lnTo>
                  <a:pt x="1139622" y="223367"/>
                </a:lnTo>
                <a:lnTo>
                  <a:pt x="1108701" y="190223"/>
                </a:lnTo>
                <a:lnTo>
                  <a:pt x="1075556" y="159302"/>
                </a:lnTo>
                <a:lnTo>
                  <a:pt x="1040314" y="130730"/>
                </a:lnTo>
                <a:lnTo>
                  <a:pt x="1003100" y="104632"/>
                </a:lnTo>
                <a:lnTo>
                  <a:pt x="964040" y="81134"/>
                </a:lnTo>
                <a:lnTo>
                  <a:pt x="923258" y="60362"/>
                </a:lnTo>
                <a:lnTo>
                  <a:pt x="880881" y="42441"/>
                </a:lnTo>
                <a:lnTo>
                  <a:pt x="837035" y="27497"/>
                </a:lnTo>
                <a:lnTo>
                  <a:pt x="791844" y="15655"/>
                </a:lnTo>
                <a:lnTo>
                  <a:pt x="745434" y="7041"/>
                </a:lnTo>
                <a:lnTo>
                  <a:pt x="697931" y="1781"/>
                </a:lnTo>
                <a:lnTo>
                  <a:pt x="649461" y="0"/>
                </a:lnTo>
                <a:close/>
              </a:path>
            </a:pathLst>
          </a:custGeom>
          <a:solidFill>
            <a:srgbClr val="F2F2F2"/>
          </a:solidFill>
        </p:spPr>
        <p:txBody>
          <a:bodyPr wrap="square" lIns="0" tIns="0" rIns="0" bIns="0" rtlCol="0"/>
          <a:lstStyle>
            <a:defPPr>
              <a:defRPr kern="0"/>
            </a:defPPr>
          </a:lstStyle>
          <a:p>
            <a:endParaRPr/>
          </a:p>
        </p:txBody>
      </p:sp>
      <p:sp>
        <p:nvSpPr>
          <p:cNvPr id="9" name="object 5">
            <a:extLst>
              <a:ext uri="{FF2B5EF4-FFF2-40B4-BE49-F238E27FC236}">
                <a16:creationId xmlns:a16="http://schemas.microsoft.com/office/drawing/2014/main" id="{C2E04D80-DFEC-571E-7CA4-68394DCDB135}"/>
              </a:ext>
            </a:extLst>
          </p:cNvPr>
          <p:cNvSpPr txBox="1">
            <a:spLocks/>
          </p:cNvSpPr>
          <p:nvPr/>
        </p:nvSpPr>
        <p:spPr>
          <a:xfrm>
            <a:off x="8500954" y="1029676"/>
            <a:ext cx="1561577" cy="628377"/>
          </a:xfrm>
          <a:prstGeom prst="rect">
            <a:avLst/>
          </a:prstGeom>
        </p:spPr>
        <p:txBody>
          <a:bodyPr vert="horz" wrap="square" lIns="0" tIns="12700" rIns="0" bIns="0" rtlCol="0" anchor="t">
            <a:spAutoFit/>
          </a:bodyPr>
          <a:lstStyle>
            <a:lvl1pPr>
              <a:defRPr sz="4000" b="0" i="0">
                <a:solidFill>
                  <a:srgbClr val="003764"/>
                </a:solidFill>
                <a:latin typeface="Playfair Display" pitchFamily="2" charset="77"/>
                <a:ea typeface="+mj-ea"/>
                <a:cs typeface="Playfair Display" pitchFamily="2" charset="77"/>
              </a:defRPr>
            </a:lvl1pPr>
          </a:lstStyle>
          <a:p>
            <a:pPr marL="12700">
              <a:spcBef>
                <a:spcPts val="100"/>
              </a:spcBef>
            </a:pPr>
            <a:r>
              <a:rPr lang="en-US" spc="-95" dirty="0">
                <a:latin typeface="Playfair Display"/>
              </a:rPr>
              <a:t>100+</a:t>
            </a:r>
            <a:endParaRPr lang="en-US" dirty="0"/>
          </a:p>
        </p:txBody>
      </p:sp>
      <p:sp>
        <p:nvSpPr>
          <p:cNvPr id="11" name="TextBox 10">
            <a:extLst>
              <a:ext uri="{FF2B5EF4-FFF2-40B4-BE49-F238E27FC236}">
                <a16:creationId xmlns:a16="http://schemas.microsoft.com/office/drawing/2014/main" id="{099392BC-622E-2961-76E7-1813D5CA0745}"/>
              </a:ext>
            </a:extLst>
          </p:cNvPr>
          <p:cNvSpPr txBox="1"/>
          <p:nvPr/>
        </p:nvSpPr>
        <p:spPr>
          <a:xfrm>
            <a:off x="468558" y="2403199"/>
            <a:ext cx="6263320" cy="4031873"/>
          </a:xfrm>
          <a:prstGeom prst="rect">
            <a:avLst/>
          </a:prstGeom>
          <a:noFill/>
        </p:spPr>
        <p:txBody>
          <a:bodyPr wrap="square" rtlCol="0">
            <a:spAutoFit/>
          </a:bodyPr>
          <a:lstStyle/>
          <a:p>
            <a:r>
              <a:rPr lang="en-US" sz="1400" b="1" dirty="0" err="1">
                <a:solidFill>
                  <a:srgbClr val="003764"/>
                </a:solidFill>
                <a:latin typeface="Lato"/>
                <a:ea typeface="Lato"/>
                <a:cs typeface="Lato"/>
              </a:rPr>
              <a:t>FiduciaryxChange</a:t>
            </a:r>
            <a:endParaRPr lang="en-US" sz="1400" b="1" dirty="0">
              <a:solidFill>
                <a:srgbClr val="003764"/>
              </a:solidFill>
              <a:latin typeface="Lato"/>
              <a:ea typeface="Lato"/>
              <a:cs typeface="Lato"/>
            </a:endParaRPr>
          </a:p>
          <a:p>
            <a:endParaRPr lang="en-US" sz="1400" b="1" dirty="0">
              <a:solidFill>
                <a:srgbClr val="003764"/>
              </a:solidFill>
              <a:latin typeface="Lato"/>
              <a:ea typeface="Lato"/>
              <a:cs typeface="Lato"/>
            </a:endParaRPr>
          </a:p>
          <a:p>
            <a:pPr>
              <a:lnSpc>
                <a:spcPct val="150000"/>
              </a:lnSpc>
            </a:pPr>
            <a:r>
              <a:rPr lang="en-US" sz="1400" b="0" i="0" dirty="0">
                <a:effectLst/>
                <a:latin typeface="Lato" panose="020F0502020204030203" pitchFamily="34" charset="0"/>
              </a:rPr>
              <a:t>With more than 40 years of industry experience, Jeff Atwell leads </a:t>
            </a:r>
            <a:r>
              <a:rPr lang="en-US" sz="1400" b="0" i="0" dirty="0" err="1">
                <a:effectLst/>
                <a:latin typeface="Lato" panose="020F0502020204030203" pitchFamily="34" charset="0"/>
              </a:rPr>
              <a:t>FiduciaryxChange</a:t>
            </a:r>
            <a:r>
              <a:rPr lang="en-US" sz="1400" b="0" i="0" dirty="0">
                <a:effectLst/>
                <a:latin typeface="Lato" panose="020F0502020204030203" pitchFamily="34" charset="0"/>
              </a:rPr>
              <a:t>, the outsourced fiduciary services offering of AmericanTCS Fiduciary Services. Since 2007, </a:t>
            </a:r>
            <a:r>
              <a:rPr lang="en-US" sz="1400" b="0" i="0" dirty="0" err="1">
                <a:effectLst/>
                <a:latin typeface="Lato" panose="020F0502020204030203" pitchFamily="34" charset="0"/>
              </a:rPr>
              <a:t>FiduciaryxChange</a:t>
            </a:r>
            <a:r>
              <a:rPr lang="en-US" sz="1400" b="0" i="0" dirty="0">
                <a:effectLst/>
                <a:latin typeface="Lato" panose="020F0502020204030203" pitchFamily="34" charset="0"/>
              </a:rPr>
              <a:t> has been a trusted provider of fiduciary solutions and has grown to become one of the largest Pooled Plan Providers (PPPs) in the United States, supporting more than 100 Pooled Employer Plans (PEPs), </a:t>
            </a:r>
            <a:r>
              <a:rPr lang="en-US" sz="1400" b="0" i="0">
                <a:effectLst/>
                <a:latin typeface="Lato" panose="020F0502020204030203" pitchFamily="34" charset="0"/>
              </a:rPr>
              <a:t>1,200 companies and </a:t>
            </a:r>
            <a:r>
              <a:rPr lang="en-US" sz="1400" b="0" i="0" dirty="0">
                <a:effectLst/>
                <a:latin typeface="Lato" panose="020F0502020204030203" pitchFamily="34" charset="0"/>
              </a:rPr>
              <a:t>70,000 participants. The team also serves as a 402(a) Named Fiduciary and 3(16) Fiduciary for a broad range of single-employer retirement plans, helping clients meet their fiduciary obligations under the Prudent Expert Standard of Care.</a:t>
            </a:r>
          </a:p>
          <a:p>
            <a:pPr>
              <a:lnSpc>
                <a:spcPct val="150000"/>
              </a:lnSpc>
            </a:pPr>
            <a:endParaRPr lang="en-US" sz="1400" b="1" dirty="0">
              <a:solidFill>
                <a:srgbClr val="54575A"/>
              </a:solidFill>
              <a:latin typeface="Lato"/>
              <a:ea typeface="Lato"/>
              <a:cs typeface="Lato"/>
            </a:endParaRPr>
          </a:p>
          <a:p>
            <a:endParaRPr lang="en-US" dirty="0"/>
          </a:p>
        </p:txBody>
      </p:sp>
    </p:spTree>
    <p:extLst>
      <p:ext uri="{BB962C8B-B14F-4D97-AF65-F5344CB8AC3E}">
        <p14:creationId xmlns:p14="http://schemas.microsoft.com/office/powerpoint/2010/main" val="3023433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624322" y="354523"/>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sp>
        <p:nvSpPr>
          <p:cNvPr id="5" name="object 5"/>
          <p:cNvSpPr txBox="1"/>
          <p:nvPr/>
        </p:nvSpPr>
        <p:spPr>
          <a:xfrm>
            <a:off x="624322" y="1185124"/>
            <a:ext cx="10796270" cy="562333"/>
          </a:xfrm>
          <a:prstGeom prst="rect">
            <a:avLst/>
          </a:prstGeom>
        </p:spPr>
        <p:txBody>
          <a:bodyPr vert="horz" wrap="square" lIns="0" tIns="23495" rIns="0" bIns="0" rtlCol="0" anchor="t">
            <a:spAutoFit/>
          </a:bodyPr>
          <a:lstStyle/>
          <a:p>
            <a:pPr marL="12700" marR="5080">
              <a:lnSpc>
                <a:spcPts val="1390"/>
              </a:lnSpc>
              <a:spcAft>
                <a:spcPts val="1200"/>
              </a:spcAft>
            </a:pPr>
            <a:r>
              <a:rPr lang="en-US" sz="1200">
                <a:solidFill>
                  <a:srgbClr val="54575A"/>
                </a:solidFill>
                <a:latin typeface="Lato"/>
                <a:ea typeface="Lato"/>
                <a:cs typeface="Lato"/>
              </a:rPr>
              <a:t>Below are the investment lineup choices offered through the Pooled Employer Plan. The PEP’s 3(38) investment manager evaluates various factors to select, monitor and update this investment menu. You can expect to receive investment reporting on a quarterly basis, which will include fund performance, potential fund replacements and plan-level asset information.</a:t>
            </a:r>
            <a:endParaRPr lang="en-US" sz="1200">
              <a:latin typeface="Lato"/>
              <a:ea typeface="Lato"/>
              <a:cs typeface="Lato"/>
            </a:endParaRPr>
          </a:p>
        </p:txBody>
      </p:sp>
      <p:sp>
        <p:nvSpPr>
          <p:cNvPr id="8" name="Holder 2">
            <a:extLst>
              <a:ext uri="{FF2B5EF4-FFF2-40B4-BE49-F238E27FC236}">
                <a16:creationId xmlns:a16="http://schemas.microsoft.com/office/drawing/2014/main" id="{82808859-3848-0431-3253-69F9A6E541C8}"/>
              </a:ext>
            </a:extLst>
          </p:cNvPr>
          <p:cNvSpPr>
            <a:spLocks noGrp="1"/>
          </p:cNvSpPr>
          <p:nvPr>
            <p:ph type="title"/>
          </p:nvPr>
        </p:nvSpPr>
        <p:spPr>
          <a:xfrm>
            <a:off x="601305" y="477287"/>
            <a:ext cx="10951628" cy="553998"/>
          </a:xfrm>
        </p:spPr>
        <p:txBody>
          <a:bodyPr wrap="square" lIns="0" tIns="0" rIns="0" bIns="0" anchor="t">
            <a:spAutoFit/>
          </a:bodyPr>
          <a:lstStyle>
            <a:lvl1pPr>
              <a:defRPr sz="4000" b="0" i="0">
                <a:solidFill>
                  <a:srgbClr val="003764"/>
                </a:solidFill>
                <a:latin typeface="Playfair Display" pitchFamily="2" charset="77"/>
                <a:cs typeface="Playfair Display" pitchFamily="2" charset="77"/>
              </a:defRPr>
            </a:lvl1pPr>
          </a:lstStyle>
          <a:p>
            <a:r>
              <a:rPr lang="en-US" sz="3600">
                <a:highlight>
                  <a:srgbClr val="FFFF00"/>
                </a:highlight>
                <a:latin typeface="Playfair Display"/>
              </a:rPr>
              <a:t>PEP NAME </a:t>
            </a:r>
            <a:r>
              <a:rPr lang="en-US" sz="3600">
                <a:latin typeface="Playfair Display"/>
              </a:rPr>
              <a:t>Investment Menu</a:t>
            </a:r>
            <a:endParaRPr sz="3600">
              <a:latin typeface="Playfair Display"/>
            </a:endParaRPr>
          </a:p>
        </p:txBody>
      </p:sp>
      <p:graphicFrame>
        <p:nvGraphicFramePr>
          <p:cNvPr id="3" name="Table 2">
            <a:extLst>
              <a:ext uri="{FF2B5EF4-FFF2-40B4-BE49-F238E27FC236}">
                <a16:creationId xmlns:a16="http://schemas.microsoft.com/office/drawing/2014/main" id="{84E4A3FF-0063-AC5E-214E-EA738A0D0BCE}"/>
              </a:ext>
            </a:extLst>
          </p:cNvPr>
          <p:cNvGraphicFramePr>
            <a:graphicFrameLocks noGrp="1"/>
          </p:cNvGraphicFramePr>
          <p:nvPr>
            <p:extLst>
              <p:ext uri="{D42A27DB-BD31-4B8C-83A1-F6EECF244321}">
                <p14:modId xmlns:p14="http://schemas.microsoft.com/office/powerpoint/2010/main" val="2617988092"/>
              </p:ext>
            </p:extLst>
          </p:nvPr>
        </p:nvGraphicFramePr>
        <p:xfrm>
          <a:off x="654843" y="2107406"/>
          <a:ext cx="10951625" cy="670560"/>
        </p:xfrm>
        <a:graphic>
          <a:graphicData uri="http://schemas.openxmlformats.org/drawingml/2006/table">
            <a:tbl>
              <a:tblPr>
                <a:tableStyleId>{5C22544A-7EE6-4342-B048-85BDC9FD1C3A}</a:tableStyleId>
              </a:tblPr>
              <a:tblGrid>
                <a:gridCol w="3650543">
                  <a:extLst>
                    <a:ext uri="{9D8B030D-6E8A-4147-A177-3AD203B41FA5}">
                      <a16:colId xmlns:a16="http://schemas.microsoft.com/office/drawing/2014/main" val="2688394296"/>
                    </a:ext>
                  </a:extLst>
                </a:gridCol>
                <a:gridCol w="6103250">
                  <a:extLst>
                    <a:ext uri="{9D8B030D-6E8A-4147-A177-3AD203B41FA5}">
                      <a16:colId xmlns:a16="http://schemas.microsoft.com/office/drawing/2014/main" val="2473792490"/>
                    </a:ext>
                  </a:extLst>
                </a:gridCol>
                <a:gridCol w="1197832">
                  <a:extLst>
                    <a:ext uri="{9D8B030D-6E8A-4147-A177-3AD203B41FA5}">
                      <a16:colId xmlns:a16="http://schemas.microsoft.com/office/drawing/2014/main" val="3188246979"/>
                    </a:ext>
                  </a:extLst>
                </a:gridCol>
              </a:tblGrid>
              <a:tr h="241655">
                <a:tc gridSpan="3">
                  <a:txBody>
                    <a:bodyPr/>
                    <a:lstStyle/>
                    <a:p>
                      <a:pPr algn="ctr"/>
                      <a:r>
                        <a:rPr lang="en-US">
                          <a:solidFill>
                            <a:schemeClr val="bg1"/>
                          </a:solidFill>
                          <a:latin typeface="Lato"/>
                          <a:ea typeface="Lato"/>
                          <a:cs typeface="Lato"/>
                        </a:rPr>
                        <a:t>PEP INVESTMENT MENU</a:t>
                      </a:r>
                    </a:p>
                  </a:txBody>
                  <a:tcPr>
                    <a:solidFill>
                      <a:srgbClr val="003764"/>
                    </a:solidFill>
                  </a:tcPr>
                </a:tc>
                <a:tc hMerge="1">
                  <a:txBody>
                    <a:bodyPr/>
                    <a:lstStyle/>
                    <a:p>
                      <a:endParaRPr lang="en-US"/>
                    </a:p>
                  </a:txBody>
                  <a:tcPr>
                    <a:solidFill>
                      <a:srgbClr val="003764"/>
                    </a:solidFill>
                  </a:tcPr>
                </a:tc>
                <a:tc hMerge="1">
                  <a:txBody>
                    <a:bodyPr/>
                    <a:lstStyle/>
                    <a:p>
                      <a:endParaRPr lang="en-US"/>
                    </a:p>
                  </a:txBody>
                  <a:tcPr>
                    <a:solidFill>
                      <a:srgbClr val="003764"/>
                    </a:solidFill>
                  </a:tcPr>
                </a:tc>
                <a:extLst>
                  <a:ext uri="{0D108BD9-81ED-4DB2-BD59-A6C34878D82A}">
                    <a16:rowId xmlns:a16="http://schemas.microsoft.com/office/drawing/2014/main" val="665120800"/>
                  </a:ext>
                </a:extLst>
              </a:tr>
              <a:tr h="251815">
                <a:tc>
                  <a:txBody>
                    <a:bodyPr/>
                    <a:lstStyle/>
                    <a:p>
                      <a:r>
                        <a:rPr lang="en-US" sz="1400" b="1">
                          <a:solidFill>
                            <a:srgbClr val="003764"/>
                          </a:solidFill>
                          <a:latin typeface="Lato"/>
                          <a:ea typeface="Lato"/>
                          <a:cs typeface="Lato"/>
                        </a:rPr>
                        <a:t>Asset Class</a:t>
                      </a:r>
                    </a:p>
                  </a:txBody>
                  <a:tcPr>
                    <a:solidFill>
                      <a:srgbClr val="B7C7D3"/>
                    </a:solidFill>
                  </a:tcPr>
                </a:tc>
                <a:tc>
                  <a:txBody>
                    <a:bodyPr/>
                    <a:lstStyle/>
                    <a:p>
                      <a:r>
                        <a:rPr lang="en-US" sz="1400" b="1">
                          <a:solidFill>
                            <a:srgbClr val="003764"/>
                          </a:solidFill>
                          <a:latin typeface="Lato"/>
                          <a:ea typeface="Lato"/>
                          <a:cs typeface="Lato"/>
                        </a:rPr>
                        <a:t>Option</a:t>
                      </a:r>
                    </a:p>
                  </a:txBody>
                  <a:tcPr>
                    <a:solidFill>
                      <a:srgbClr val="B7C7D3"/>
                    </a:solidFill>
                  </a:tcPr>
                </a:tc>
                <a:tc>
                  <a:txBody>
                    <a:bodyPr/>
                    <a:lstStyle/>
                    <a:p>
                      <a:r>
                        <a:rPr lang="en-US" sz="1400" b="1">
                          <a:solidFill>
                            <a:srgbClr val="003764"/>
                          </a:solidFill>
                          <a:latin typeface="Lato"/>
                          <a:ea typeface="Lato"/>
                          <a:cs typeface="Lato"/>
                        </a:rPr>
                        <a:t>Expense</a:t>
                      </a:r>
                    </a:p>
                  </a:txBody>
                  <a:tcPr>
                    <a:solidFill>
                      <a:srgbClr val="B7C7D3"/>
                    </a:solidFill>
                  </a:tcPr>
                </a:tc>
                <a:extLst>
                  <a:ext uri="{0D108BD9-81ED-4DB2-BD59-A6C34878D82A}">
                    <a16:rowId xmlns:a16="http://schemas.microsoft.com/office/drawing/2014/main" val="697620118"/>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A7804-CB0A-74F6-A969-F245126E01FA}"/>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3F259959-A037-DFC0-886E-8766236D8097}"/>
              </a:ext>
            </a:extLst>
          </p:cNvPr>
          <p:cNvSpPr/>
          <p:nvPr/>
        </p:nvSpPr>
        <p:spPr>
          <a:xfrm>
            <a:off x="643202" y="656089"/>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sp>
        <p:nvSpPr>
          <p:cNvPr id="8" name="Holder 2">
            <a:extLst>
              <a:ext uri="{FF2B5EF4-FFF2-40B4-BE49-F238E27FC236}">
                <a16:creationId xmlns:a16="http://schemas.microsoft.com/office/drawing/2014/main" id="{7493DA84-C4FE-003D-3277-9EEC417B8FCB}"/>
              </a:ext>
            </a:extLst>
          </p:cNvPr>
          <p:cNvSpPr>
            <a:spLocks noGrp="1"/>
          </p:cNvSpPr>
          <p:nvPr>
            <p:ph type="title"/>
          </p:nvPr>
        </p:nvSpPr>
        <p:spPr>
          <a:xfrm>
            <a:off x="620185" y="778853"/>
            <a:ext cx="10951628" cy="553998"/>
          </a:xfrm>
        </p:spPr>
        <p:txBody>
          <a:bodyPr wrap="square" lIns="0" tIns="0" rIns="0" bIns="0" anchor="t">
            <a:spAutoFit/>
          </a:bodyPr>
          <a:lstStyle>
            <a:lvl1pPr>
              <a:defRPr sz="4000" b="0" i="0">
                <a:solidFill>
                  <a:srgbClr val="003764"/>
                </a:solidFill>
                <a:latin typeface="Playfair Display" pitchFamily="2" charset="77"/>
                <a:cs typeface="Playfair Display" pitchFamily="2" charset="77"/>
              </a:defRPr>
            </a:lvl1pPr>
          </a:lstStyle>
          <a:p>
            <a:r>
              <a:rPr lang="en-US" sz="3600" dirty="0">
                <a:highlight>
                  <a:srgbClr val="FFFF00"/>
                </a:highlight>
                <a:latin typeface="Playfair Display"/>
              </a:rPr>
              <a:t>Investment Menu (continued)</a:t>
            </a:r>
          </a:p>
        </p:txBody>
      </p:sp>
      <p:graphicFrame>
        <p:nvGraphicFramePr>
          <p:cNvPr id="3" name="Table 2">
            <a:extLst>
              <a:ext uri="{FF2B5EF4-FFF2-40B4-BE49-F238E27FC236}">
                <a16:creationId xmlns:a16="http://schemas.microsoft.com/office/drawing/2014/main" id="{464856EF-E080-B9DA-ED2B-C0FC6AF34196}"/>
              </a:ext>
            </a:extLst>
          </p:cNvPr>
          <p:cNvGraphicFramePr>
            <a:graphicFrameLocks noGrp="1"/>
          </p:cNvGraphicFramePr>
          <p:nvPr>
            <p:extLst>
              <p:ext uri="{D42A27DB-BD31-4B8C-83A1-F6EECF244321}">
                <p14:modId xmlns:p14="http://schemas.microsoft.com/office/powerpoint/2010/main" val="2209823800"/>
              </p:ext>
            </p:extLst>
          </p:nvPr>
        </p:nvGraphicFramePr>
        <p:xfrm>
          <a:off x="615821" y="1644854"/>
          <a:ext cx="10951626" cy="670560"/>
        </p:xfrm>
        <a:graphic>
          <a:graphicData uri="http://schemas.openxmlformats.org/drawingml/2006/table">
            <a:tbl>
              <a:tblPr>
                <a:tableStyleId>{5C22544A-7EE6-4342-B048-85BDC9FD1C3A}</a:tableStyleId>
              </a:tblPr>
              <a:tblGrid>
                <a:gridCol w="3650543">
                  <a:extLst>
                    <a:ext uri="{9D8B030D-6E8A-4147-A177-3AD203B41FA5}">
                      <a16:colId xmlns:a16="http://schemas.microsoft.com/office/drawing/2014/main" val="2688394296"/>
                    </a:ext>
                  </a:extLst>
                </a:gridCol>
                <a:gridCol w="6103251">
                  <a:extLst>
                    <a:ext uri="{9D8B030D-6E8A-4147-A177-3AD203B41FA5}">
                      <a16:colId xmlns:a16="http://schemas.microsoft.com/office/drawing/2014/main" val="2473792490"/>
                    </a:ext>
                  </a:extLst>
                </a:gridCol>
                <a:gridCol w="1197832">
                  <a:extLst>
                    <a:ext uri="{9D8B030D-6E8A-4147-A177-3AD203B41FA5}">
                      <a16:colId xmlns:a16="http://schemas.microsoft.com/office/drawing/2014/main" val="3188246979"/>
                    </a:ext>
                  </a:extLst>
                </a:gridCol>
              </a:tblGrid>
              <a:tr h="241655">
                <a:tc gridSpan="3">
                  <a:txBody>
                    <a:bodyPr/>
                    <a:lstStyle/>
                    <a:p>
                      <a:pPr algn="ctr"/>
                      <a:r>
                        <a:rPr lang="en-US" dirty="0">
                          <a:solidFill>
                            <a:schemeClr val="bg1"/>
                          </a:solidFill>
                          <a:latin typeface="Lato"/>
                          <a:ea typeface="Lato"/>
                          <a:cs typeface="Lato"/>
                        </a:rPr>
                        <a:t>PEP INVESTMENT MENU</a:t>
                      </a:r>
                    </a:p>
                  </a:txBody>
                  <a:tcPr>
                    <a:solidFill>
                      <a:srgbClr val="003764"/>
                    </a:solidFill>
                  </a:tcPr>
                </a:tc>
                <a:tc hMerge="1">
                  <a:txBody>
                    <a:bodyPr/>
                    <a:lstStyle/>
                    <a:p>
                      <a:endParaRPr lang="en-US"/>
                    </a:p>
                  </a:txBody>
                  <a:tcPr>
                    <a:solidFill>
                      <a:srgbClr val="003764"/>
                    </a:solidFill>
                  </a:tcPr>
                </a:tc>
                <a:tc hMerge="1">
                  <a:txBody>
                    <a:bodyPr/>
                    <a:lstStyle/>
                    <a:p>
                      <a:endParaRPr lang="en-US"/>
                    </a:p>
                  </a:txBody>
                  <a:tcPr>
                    <a:solidFill>
                      <a:srgbClr val="003764"/>
                    </a:solidFill>
                  </a:tcPr>
                </a:tc>
                <a:extLst>
                  <a:ext uri="{0D108BD9-81ED-4DB2-BD59-A6C34878D82A}">
                    <a16:rowId xmlns:a16="http://schemas.microsoft.com/office/drawing/2014/main" val="665120800"/>
                  </a:ext>
                </a:extLst>
              </a:tr>
              <a:tr h="251815">
                <a:tc>
                  <a:txBody>
                    <a:bodyPr/>
                    <a:lstStyle/>
                    <a:p>
                      <a:r>
                        <a:rPr lang="en-US" sz="1400" b="1" dirty="0">
                          <a:solidFill>
                            <a:srgbClr val="003764"/>
                          </a:solidFill>
                          <a:latin typeface="Lato"/>
                          <a:ea typeface="Lato"/>
                          <a:cs typeface="Lato"/>
                        </a:rPr>
                        <a:t>Asset Class</a:t>
                      </a:r>
                    </a:p>
                  </a:txBody>
                  <a:tcPr>
                    <a:solidFill>
                      <a:srgbClr val="B7C7D3"/>
                    </a:solidFill>
                  </a:tcPr>
                </a:tc>
                <a:tc>
                  <a:txBody>
                    <a:bodyPr/>
                    <a:lstStyle/>
                    <a:p>
                      <a:r>
                        <a:rPr lang="en-US" sz="1400" b="1" dirty="0">
                          <a:solidFill>
                            <a:srgbClr val="003764"/>
                          </a:solidFill>
                          <a:latin typeface="Lato"/>
                          <a:ea typeface="Lato"/>
                          <a:cs typeface="Lato"/>
                        </a:rPr>
                        <a:t>Option</a:t>
                      </a:r>
                    </a:p>
                  </a:txBody>
                  <a:tcPr>
                    <a:solidFill>
                      <a:srgbClr val="B7C7D3"/>
                    </a:solidFill>
                  </a:tcPr>
                </a:tc>
                <a:tc>
                  <a:txBody>
                    <a:bodyPr/>
                    <a:lstStyle/>
                    <a:p>
                      <a:r>
                        <a:rPr lang="en-US" sz="1400" b="1" dirty="0">
                          <a:solidFill>
                            <a:srgbClr val="003764"/>
                          </a:solidFill>
                          <a:latin typeface="Lato"/>
                          <a:ea typeface="Lato"/>
                          <a:cs typeface="Lato"/>
                        </a:rPr>
                        <a:t>Expense</a:t>
                      </a:r>
                    </a:p>
                  </a:txBody>
                  <a:tcPr>
                    <a:solidFill>
                      <a:srgbClr val="B7C7D3"/>
                    </a:solidFill>
                  </a:tcPr>
                </a:tc>
                <a:extLst>
                  <a:ext uri="{0D108BD9-81ED-4DB2-BD59-A6C34878D82A}">
                    <a16:rowId xmlns:a16="http://schemas.microsoft.com/office/drawing/2014/main" val="697620118"/>
                  </a:ext>
                </a:extLst>
              </a:tr>
            </a:tbl>
          </a:graphicData>
        </a:graphic>
      </p:graphicFrame>
    </p:spTree>
    <p:extLst>
      <p:ext uri="{BB962C8B-B14F-4D97-AF65-F5344CB8AC3E}">
        <p14:creationId xmlns:p14="http://schemas.microsoft.com/office/powerpoint/2010/main" val="1457138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82D78-421C-BD95-D598-DD44192E3BCD}"/>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B18509C1-7384-D39B-81C7-056707CEB1FD}"/>
              </a:ext>
            </a:extLst>
          </p:cNvPr>
          <p:cNvSpPr/>
          <p:nvPr/>
        </p:nvSpPr>
        <p:spPr>
          <a:xfrm>
            <a:off x="643202" y="656089"/>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graphicFrame>
        <p:nvGraphicFramePr>
          <p:cNvPr id="3" name="Table 2">
            <a:extLst>
              <a:ext uri="{FF2B5EF4-FFF2-40B4-BE49-F238E27FC236}">
                <a16:creationId xmlns:a16="http://schemas.microsoft.com/office/drawing/2014/main" id="{A64AE158-3909-D328-A0B7-2D7910935BF9}"/>
              </a:ext>
            </a:extLst>
          </p:cNvPr>
          <p:cNvGraphicFramePr>
            <a:graphicFrameLocks noGrp="1"/>
          </p:cNvGraphicFramePr>
          <p:nvPr>
            <p:extLst>
              <p:ext uri="{D42A27DB-BD31-4B8C-83A1-F6EECF244321}">
                <p14:modId xmlns:p14="http://schemas.microsoft.com/office/powerpoint/2010/main" val="3209050588"/>
              </p:ext>
            </p:extLst>
          </p:nvPr>
        </p:nvGraphicFramePr>
        <p:xfrm>
          <a:off x="615821" y="1644854"/>
          <a:ext cx="10951626" cy="670560"/>
        </p:xfrm>
        <a:graphic>
          <a:graphicData uri="http://schemas.openxmlformats.org/drawingml/2006/table">
            <a:tbl>
              <a:tblPr>
                <a:tableStyleId>{5C22544A-7EE6-4342-B048-85BDC9FD1C3A}</a:tableStyleId>
              </a:tblPr>
              <a:tblGrid>
                <a:gridCol w="3650543">
                  <a:extLst>
                    <a:ext uri="{9D8B030D-6E8A-4147-A177-3AD203B41FA5}">
                      <a16:colId xmlns:a16="http://schemas.microsoft.com/office/drawing/2014/main" val="2688394296"/>
                    </a:ext>
                  </a:extLst>
                </a:gridCol>
                <a:gridCol w="6103251">
                  <a:extLst>
                    <a:ext uri="{9D8B030D-6E8A-4147-A177-3AD203B41FA5}">
                      <a16:colId xmlns:a16="http://schemas.microsoft.com/office/drawing/2014/main" val="2473792490"/>
                    </a:ext>
                  </a:extLst>
                </a:gridCol>
                <a:gridCol w="1197832">
                  <a:extLst>
                    <a:ext uri="{9D8B030D-6E8A-4147-A177-3AD203B41FA5}">
                      <a16:colId xmlns:a16="http://schemas.microsoft.com/office/drawing/2014/main" val="3188246979"/>
                    </a:ext>
                  </a:extLst>
                </a:gridCol>
              </a:tblGrid>
              <a:tr h="241655">
                <a:tc gridSpan="3">
                  <a:txBody>
                    <a:bodyPr/>
                    <a:lstStyle/>
                    <a:p>
                      <a:pPr algn="ctr"/>
                      <a:r>
                        <a:rPr lang="en-US" dirty="0">
                          <a:solidFill>
                            <a:schemeClr val="bg1"/>
                          </a:solidFill>
                          <a:latin typeface="Lato"/>
                          <a:ea typeface="Lato"/>
                          <a:cs typeface="Lato"/>
                        </a:rPr>
                        <a:t>PEP INVESTMENT MENU</a:t>
                      </a:r>
                    </a:p>
                  </a:txBody>
                  <a:tcPr>
                    <a:solidFill>
                      <a:srgbClr val="003764"/>
                    </a:solidFill>
                  </a:tcPr>
                </a:tc>
                <a:tc hMerge="1">
                  <a:txBody>
                    <a:bodyPr/>
                    <a:lstStyle/>
                    <a:p>
                      <a:endParaRPr lang="en-US"/>
                    </a:p>
                  </a:txBody>
                  <a:tcPr>
                    <a:solidFill>
                      <a:srgbClr val="003764"/>
                    </a:solidFill>
                  </a:tcPr>
                </a:tc>
                <a:tc hMerge="1">
                  <a:txBody>
                    <a:bodyPr/>
                    <a:lstStyle/>
                    <a:p>
                      <a:endParaRPr lang="en-US"/>
                    </a:p>
                  </a:txBody>
                  <a:tcPr>
                    <a:solidFill>
                      <a:srgbClr val="003764"/>
                    </a:solidFill>
                  </a:tcPr>
                </a:tc>
                <a:extLst>
                  <a:ext uri="{0D108BD9-81ED-4DB2-BD59-A6C34878D82A}">
                    <a16:rowId xmlns:a16="http://schemas.microsoft.com/office/drawing/2014/main" val="665120800"/>
                  </a:ext>
                </a:extLst>
              </a:tr>
              <a:tr h="222401">
                <a:tc>
                  <a:txBody>
                    <a:bodyPr/>
                    <a:lstStyle/>
                    <a:p>
                      <a:r>
                        <a:rPr lang="en-US" sz="1400" b="1" dirty="0">
                          <a:solidFill>
                            <a:srgbClr val="003764"/>
                          </a:solidFill>
                          <a:latin typeface="Lato"/>
                          <a:ea typeface="Lato"/>
                          <a:cs typeface="Lato"/>
                        </a:rPr>
                        <a:t>Asset Class</a:t>
                      </a:r>
                    </a:p>
                  </a:txBody>
                  <a:tcPr>
                    <a:solidFill>
                      <a:srgbClr val="B7C7D3"/>
                    </a:solidFill>
                  </a:tcPr>
                </a:tc>
                <a:tc>
                  <a:txBody>
                    <a:bodyPr/>
                    <a:lstStyle/>
                    <a:p>
                      <a:r>
                        <a:rPr lang="en-US" sz="1400" b="1" dirty="0">
                          <a:solidFill>
                            <a:srgbClr val="003764"/>
                          </a:solidFill>
                          <a:latin typeface="Lato"/>
                          <a:ea typeface="Lato"/>
                          <a:cs typeface="Lato"/>
                        </a:rPr>
                        <a:t>Option</a:t>
                      </a:r>
                    </a:p>
                  </a:txBody>
                  <a:tcPr>
                    <a:solidFill>
                      <a:srgbClr val="B7C7D3"/>
                    </a:solidFill>
                  </a:tcPr>
                </a:tc>
                <a:tc>
                  <a:txBody>
                    <a:bodyPr/>
                    <a:lstStyle/>
                    <a:p>
                      <a:r>
                        <a:rPr lang="en-US" sz="1400" b="1" dirty="0">
                          <a:solidFill>
                            <a:srgbClr val="003764"/>
                          </a:solidFill>
                          <a:latin typeface="Lato"/>
                          <a:ea typeface="Lato"/>
                          <a:cs typeface="Lato"/>
                        </a:rPr>
                        <a:t>Expense</a:t>
                      </a:r>
                    </a:p>
                  </a:txBody>
                  <a:tcPr>
                    <a:solidFill>
                      <a:srgbClr val="B7C7D3"/>
                    </a:solidFill>
                  </a:tcPr>
                </a:tc>
                <a:extLst>
                  <a:ext uri="{0D108BD9-81ED-4DB2-BD59-A6C34878D82A}">
                    <a16:rowId xmlns:a16="http://schemas.microsoft.com/office/drawing/2014/main" val="697620118"/>
                  </a:ext>
                </a:extLst>
              </a:tr>
            </a:tbl>
          </a:graphicData>
        </a:graphic>
      </p:graphicFrame>
      <p:graphicFrame>
        <p:nvGraphicFramePr>
          <p:cNvPr id="5" name="Table 4">
            <a:extLst>
              <a:ext uri="{FF2B5EF4-FFF2-40B4-BE49-F238E27FC236}">
                <a16:creationId xmlns:a16="http://schemas.microsoft.com/office/drawing/2014/main" id="{4BED6A22-1F73-9859-953E-A8E43F43A66A}"/>
              </a:ext>
            </a:extLst>
          </p:cNvPr>
          <p:cNvGraphicFramePr>
            <a:graphicFrameLocks noGrp="1"/>
          </p:cNvGraphicFramePr>
          <p:nvPr>
            <p:extLst>
              <p:ext uri="{D42A27DB-BD31-4B8C-83A1-F6EECF244321}">
                <p14:modId xmlns:p14="http://schemas.microsoft.com/office/powerpoint/2010/main" val="2283913715"/>
              </p:ext>
            </p:extLst>
          </p:nvPr>
        </p:nvGraphicFramePr>
        <p:xfrm>
          <a:off x="615821" y="4444695"/>
          <a:ext cx="10951626" cy="304800"/>
        </p:xfrm>
        <a:graphic>
          <a:graphicData uri="http://schemas.openxmlformats.org/drawingml/2006/table">
            <a:tbl>
              <a:tblPr>
                <a:tableStyleId>{5C22544A-7EE6-4342-B048-85BDC9FD1C3A}</a:tableStyleId>
              </a:tblPr>
              <a:tblGrid>
                <a:gridCol w="3650543">
                  <a:extLst>
                    <a:ext uri="{9D8B030D-6E8A-4147-A177-3AD203B41FA5}">
                      <a16:colId xmlns:a16="http://schemas.microsoft.com/office/drawing/2014/main" val="2403575636"/>
                    </a:ext>
                  </a:extLst>
                </a:gridCol>
                <a:gridCol w="6103251">
                  <a:extLst>
                    <a:ext uri="{9D8B030D-6E8A-4147-A177-3AD203B41FA5}">
                      <a16:colId xmlns:a16="http://schemas.microsoft.com/office/drawing/2014/main" val="1337306099"/>
                    </a:ext>
                  </a:extLst>
                </a:gridCol>
                <a:gridCol w="1197832">
                  <a:extLst>
                    <a:ext uri="{9D8B030D-6E8A-4147-A177-3AD203B41FA5}">
                      <a16:colId xmlns:a16="http://schemas.microsoft.com/office/drawing/2014/main" val="1995286331"/>
                    </a:ext>
                  </a:extLst>
                </a:gridCol>
              </a:tblGrid>
              <a:tr h="181875">
                <a:tc>
                  <a:txBody>
                    <a:bodyPr/>
                    <a:lstStyle/>
                    <a:p>
                      <a:r>
                        <a:rPr lang="en-US" sz="1400" b="1" dirty="0">
                          <a:latin typeface="Lato"/>
                          <a:ea typeface="Lato"/>
                          <a:cs typeface="Lato"/>
                        </a:rPr>
                        <a:t>AVERAGE EXPENSE RATIO</a:t>
                      </a:r>
                    </a:p>
                  </a:txBody>
                  <a:tcPr anchor="ctr">
                    <a:noFill/>
                  </a:tcPr>
                </a:tc>
                <a:tc>
                  <a:txBody>
                    <a:bodyPr/>
                    <a:lstStyle/>
                    <a:p>
                      <a:endParaRPr lang="en-US" sz="1400">
                        <a:latin typeface="Lato" panose="020F0502020204030203" pitchFamily="34" charset="0"/>
                        <a:ea typeface="Lato" panose="020F0502020204030203" pitchFamily="34" charset="0"/>
                        <a:cs typeface="Lato" panose="020F0502020204030203" pitchFamily="34" charset="0"/>
                      </a:endParaRPr>
                    </a:p>
                  </a:txBody>
                  <a:tcPr>
                    <a:noFill/>
                  </a:tcPr>
                </a:tc>
                <a:tc>
                  <a:txBody>
                    <a:bodyPr/>
                    <a:lstStyle/>
                    <a:p>
                      <a:r>
                        <a:rPr lang="en-US" sz="1400" b="1" dirty="0">
                          <a:highlight>
                            <a:srgbClr val="FFFF00"/>
                          </a:highlight>
                          <a:latin typeface="Lato"/>
                          <a:ea typeface="Lato"/>
                          <a:cs typeface="Lato"/>
                        </a:rPr>
                        <a:t>0.23%</a:t>
                      </a:r>
                    </a:p>
                  </a:txBody>
                  <a:tcPr>
                    <a:noFill/>
                  </a:tcPr>
                </a:tc>
                <a:extLst>
                  <a:ext uri="{0D108BD9-81ED-4DB2-BD59-A6C34878D82A}">
                    <a16:rowId xmlns:a16="http://schemas.microsoft.com/office/drawing/2014/main" val="334548205"/>
                  </a:ext>
                </a:extLst>
              </a:tr>
            </a:tbl>
          </a:graphicData>
        </a:graphic>
      </p:graphicFrame>
      <p:sp>
        <p:nvSpPr>
          <p:cNvPr id="6" name="Holder 2">
            <a:extLst>
              <a:ext uri="{FF2B5EF4-FFF2-40B4-BE49-F238E27FC236}">
                <a16:creationId xmlns:a16="http://schemas.microsoft.com/office/drawing/2014/main" id="{3414547A-DA63-8FE2-8B92-A8A1DFA5FDA8}"/>
              </a:ext>
            </a:extLst>
          </p:cNvPr>
          <p:cNvSpPr txBox="1">
            <a:spLocks/>
          </p:cNvSpPr>
          <p:nvPr/>
        </p:nvSpPr>
        <p:spPr>
          <a:xfrm>
            <a:off x="648940" y="793230"/>
            <a:ext cx="10951628" cy="553998"/>
          </a:xfrm>
          <a:prstGeom prst="rect">
            <a:avLst/>
          </a:prstGeom>
        </p:spPr>
        <p:txBody>
          <a:bodyPr wrap="square" lIns="0" tIns="0" rIns="0" bIns="0" anchor="t">
            <a:spAutoFit/>
          </a:bodyPr>
          <a:lstStyle>
            <a:lvl1pPr>
              <a:defRPr sz="4000" b="0" i="0">
                <a:solidFill>
                  <a:srgbClr val="003764"/>
                </a:solidFill>
                <a:latin typeface="Playfair Display" pitchFamily="2" charset="77"/>
                <a:ea typeface="+mj-ea"/>
                <a:cs typeface="Playfair Display" pitchFamily="2" charset="77"/>
              </a:defRPr>
            </a:lvl1pPr>
          </a:lstStyle>
          <a:p>
            <a:r>
              <a:rPr lang="en-US" sz="3600" dirty="0">
                <a:highlight>
                  <a:srgbClr val="FFFF00"/>
                </a:highlight>
                <a:latin typeface="Playfair Display"/>
              </a:rPr>
              <a:t>Investment Menu (continued)</a:t>
            </a:r>
          </a:p>
        </p:txBody>
      </p:sp>
    </p:spTree>
    <p:extLst>
      <p:ext uri="{BB962C8B-B14F-4D97-AF65-F5344CB8AC3E}">
        <p14:creationId xmlns:p14="http://schemas.microsoft.com/office/powerpoint/2010/main" val="1696581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B64A4FF-D35F-5416-8EC5-B7B1E29CB72D}"/>
              </a:ext>
            </a:extLst>
          </p:cNvPr>
          <p:cNvSpPr>
            <a:spLocks noGrp="1"/>
          </p:cNvSpPr>
          <p:nvPr>
            <p:ph type="body" sz="quarter" idx="10"/>
          </p:nvPr>
        </p:nvSpPr>
        <p:spPr>
          <a:xfrm>
            <a:off x="632886" y="828749"/>
            <a:ext cx="11092949" cy="553998"/>
          </a:xfrm>
        </p:spPr>
        <p:txBody>
          <a:bodyPr wrap="square" lIns="0" tIns="0" rIns="0" bIns="0" anchor="t">
            <a:spAutoFit/>
          </a:bodyPr>
          <a:lstStyle/>
          <a:p>
            <a:r>
              <a:rPr lang="en-US" sz="3600">
                <a:highlight>
                  <a:srgbClr val="FFFF00"/>
                </a:highlight>
                <a:latin typeface="Playfair Display"/>
                <a:cs typeface="Lato"/>
              </a:rPr>
              <a:t>PLAN NAME </a:t>
            </a:r>
            <a:r>
              <a:rPr lang="en-US" sz="3600">
                <a:latin typeface="Playfair Display"/>
                <a:cs typeface="Lato"/>
              </a:rPr>
              <a:t>Fee Proposal</a:t>
            </a:r>
            <a:endParaRPr lang="en-US" sz="3600"/>
          </a:p>
        </p:txBody>
      </p:sp>
      <p:graphicFrame>
        <p:nvGraphicFramePr>
          <p:cNvPr id="9" name="Table 8">
            <a:extLst>
              <a:ext uri="{FF2B5EF4-FFF2-40B4-BE49-F238E27FC236}">
                <a16:creationId xmlns:a16="http://schemas.microsoft.com/office/drawing/2014/main" id="{8553D026-10FA-8BD9-3CF8-1DCBC36896EF}"/>
              </a:ext>
            </a:extLst>
          </p:cNvPr>
          <p:cNvGraphicFramePr>
            <a:graphicFrameLocks noGrp="1"/>
          </p:cNvGraphicFramePr>
          <p:nvPr>
            <p:extLst>
              <p:ext uri="{D42A27DB-BD31-4B8C-83A1-F6EECF244321}">
                <p14:modId xmlns:p14="http://schemas.microsoft.com/office/powerpoint/2010/main" val="945771618"/>
              </p:ext>
            </p:extLst>
          </p:nvPr>
        </p:nvGraphicFramePr>
        <p:xfrm>
          <a:off x="2115360" y="3226608"/>
          <a:ext cx="8128000" cy="2377442"/>
        </p:xfrm>
        <a:graphic>
          <a:graphicData uri="http://schemas.openxmlformats.org/drawingml/2006/table">
            <a:tbl>
              <a:tblPr>
                <a:tableStyleId>{5C22544A-7EE6-4342-B048-85BDC9FD1C3A}</a:tableStyleId>
              </a:tblPr>
              <a:tblGrid>
                <a:gridCol w="2533552">
                  <a:extLst>
                    <a:ext uri="{9D8B030D-6E8A-4147-A177-3AD203B41FA5}">
                      <a16:colId xmlns:a16="http://schemas.microsoft.com/office/drawing/2014/main" val="2146526233"/>
                    </a:ext>
                  </a:extLst>
                </a:gridCol>
                <a:gridCol w="2115084">
                  <a:extLst>
                    <a:ext uri="{9D8B030D-6E8A-4147-A177-3AD203B41FA5}">
                      <a16:colId xmlns:a16="http://schemas.microsoft.com/office/drawing/2014/main" val="1062574927"/>
                    </a:ext>
                  </a:extLst>
                </a:gridCol>
                <a:gridCol w="1159788">
                  <a:extLst>
                    <a:ext uri="{9D8B030D-6E8A-4147-A177-3AD203B41FA5}">
                      <a16:colId xmlns:a16="http://schemas.microsoft.com/office/drawing/2014/main" val="3237696708"/>
                    </a:ext>
                  </a:extLst>
                </a:gridCol>
                <a:gridCol w="1159788">
                  <a:extLst>
                    <a:ext uri="{9D8B030D-6E8A-4147-A177-3AD203B41FA5}">
                      <a16:colId xmlns:a16="http://schemas.microsoft.com/office/drawing/2014/main" val="921257109"/>
                    </a:ext>
                  </a:extLst>
                </a:gridCol>
                <a:gridCol w="1159788">
                  <a:extLst>
                    <a:ext uri="{9D8B030D-6E8A-4147-A177-3AD203B41FA5}">
                      <a16:colId xmlns:a16="http://schemas.microsoft.com/office/drawing/2014/main" val="3204715574"/>
                    </a:ext>
                  </a:extLst>
                </a:gridCol>
              </a:tblGrid>
              <a:tr h="571790">
                <a:tc>
                  <a:txBody>
                    <a:bodyPr/>
                    <a:lstStyle/>
                    <a:p>
                      <a:pPr algn="ctr"/>
                      <a:r>
                        <a:rPr lang="en-US" sz="1200" b="1">
                          <a:solidFill>
                            <a:schemeClr val="bg1"/>
                          </a:solidFill>
                          <a:latin typeface="Lato"/>
                          <a:ea typeface="Lato"/>
                          <a:cs typeface="Lato"/>
                        </a:rPr>
                        <a:t>Service</a:t>
                      </a:r>
                    </a:p>
                  </a:txBody>
                  <a:tcPr anchor="ctr">
                    <a:solidFill>
                      <a:srgbClr val="003764"/>
                    </a:solidFill>
                  </a:tcPr>
                </a:tc>
                <a:tc>
                  <a:txBody>
                    <a:bodyPr/>
                    <a:lstStyle/>
                    <a:p>
                      <a:pPr algn="ctr"/>
                      <a:r>
                        <a:rPr lang="en-US" sz="1200" b="1">
                          <a:solidFill>
                            <a:schemeClr val="bg1"/>
                          </a:solidFill>
                          <a:latin typeface="Lato"/>
                          <a:ea typeface="Lato"/>
                          <a:cs typeface="Lato"/>
                        </a:rPr>
                        <a:t>Provider Name</a:t>
                      </a:r>
                    </a:p>
                  </a:txBody>
                  <a:tcPr anchor="ctr">
                    <a:solidFill>
                      <a:srgbClr val="003764"/>
                    </a:solidFill>
                  </a:tcPr>
                </a:tc>
                <a:tc>
                  <a:txBody>
                    <a:bodyPr/>
                    <a:lstStyle/>
                    <a:p>
                      <a:pPr algn="ctr"/>
                      <a:r>
                        <a:rPr lang="en-US" sz="1200" b="1">
                          <a:solidFill>
                            <a:schemeClr val="bg1"/>
                          </a:solidFill>
                          <a:latin typeface="Lato"/>
                          <a:ea typeface="Lato"/>
                          <a:cs typeface="Lato"/>
                        </a:rPr>
                        <a:t>Base Fee</a:t>
                      </a:r>
                    </a:p>
                  </a:txBody>
                  <a:tcPr anchor="ctr">
                    <a:solidFill>
                      <a:srgbClr val="003764"/>
                    </a:solidFill>
                  </a:tcPr>
                </a:tc>
                <a:tc>
                  <a:txBody>
                    <a:bodyPr/>
                    <a:lstStyle/>
                    <a:p>
                      <a:pPr algn="ctr"/>
                      <a:r>
                        <a:rPr lang="en-US" sz="1200" b="1">
                          <a:solidFill>
                            <a:schemeClr val="bg1"/>
                          </a:solidFill>
                          <a:latin typeface="Lato"/>
                          <a:ea typeface="Lato"/>
                          <a:cs typeface="Lato"/>
                        </a:rPr>
                        <a:t>Asset Based Fee</a:t>
                      </a:r>
                    </a:p>
                  </a:txBody>
                  <a:tcPr anchor="ctr">
                    <a:solidFill>
                      <a:srgbClr val="003764"/>
                    </a:solidFill>
                  </a:tcPr>
                </a:tc>
                <a:tc>
                  <a:txBody>
                    <a:bodyPr/>
                    <a:lstStyle/>
                    <a:p>
                      <a:pPr algn="ctr"/>
                      <a:r>
                        <a:rPr lang="en-US" sz="1200" b="1">
                          <a:solidFill>
                            <a:schemeClr val="bg1"/>
                          </a:solidFill>
                          <a:latin typeface="Lato"/>
                          <a:ea typeface="Lato"/>
                          <a:cs typeface="Lato"/>
                        </a:rPr>
                        <a:t>Participant Fee</a:t>
                      </a:r>
                    </a:p>
                  </a:txBody>
                  <a:tcPr anchor="ctr">
                    <a:solidFill>
                      <a:srgbClr val="003764"/>
                    </a:solidFill>
                  </a:tcPr>
                </a:tc>
                <a:extLst>
                  <a:ext uri="{0D108BD9-81ED-4DB2-BD59-A6C34878D82A}">
                    <a16:rowId xmlns:a16="http://schemas.microsoft.com/office/drawing/2014/main" val="2801170127"/>
                  </a:ext>
                </a:extLst>
              </a:tr>
              <a:tr h="300942">
                <a:tc>
                  <a:txBody>
                    <a:bodyPr/>
                    <a:lstStyle/>
                    <a:p>
                      <a:r>
                        <a:rPr lang="en-US" sz="1000">
                          <a:latin typeface="Lato"/>
                          <a:ea typeface="Lato"/>
                          <a:cs typeface="Lato"/>
                        </a:rPr>
                        <a:t>PPP</a:t>
                      </a:r>
                    </a:p>
                  </a:txBody>
                  <a:tcPr>
                    <a:solidFill>
                      <a:srgbClr val="F2F2F2"/>
                    </a:solidFill>
                  </a:tcPr>
                </a:tc>
                <a:tc>
                  <a:txBody>
                    <a:bodyPr/>
                    <a:lstStyle/>
                    <a:p>
                      <a:endParaRPr lang="en-US" sz="1000">
                        <a:latin typeface="Lato"/>
                        <a:ea typeface="Lato"/>
                        <a:cs typeface="Lato"/>
                      </a:endParaRPr>
                    </a:p>
                  </a:txBody>
                  <a:tcPr>
                    <a:solidFill>
                      <a:srgbClr val="F2F2F2"/>
                    </a:solidFill>
                  </a:tcPr>
                </a:tc>
                <a:tc>
                  <a:txBody>
                    <a:bodyPr/>
                    <a:lstStyle/>
                    <a:p>
                      <a:endParaRPr lang="en-US" sz="1000">
                        <a:latin typeface="Lato"/>
                        <a:ea typeface="Lato"/>
                        <a:cs typeface="Lato"/>
                      </a:endParaRPr>
                    </a:p>
                  </a:txBody>
                  <a:tcPr>
                    <a:solidFill>
                      <a:srgbClr val="F2F2F2"/>
                    </a:solidFill>
                  </a:tcPr>
                </a:tc>
                <a:tc>
                  <a:txBody>
                    <a:bodyPr/>
                    <a:lstStyle/>
                    <a:p>
                      <a:endParaRPr lang="en-US" sz="1000">
                        <a:latin typeface="Lato"/>
                        <a:ea typeface="Lato"/>
                        <a:cs typeface="Lato"/>
                      </a:endParaRPr>
                    </a:p>
                  </a:txBody>
                  <a:tcPr>
                    <a:solidFill>
                      <a:srgbClr val="F2F2F2"/>
                    </a:solidFill>
                  </a:tcPr>
                </a:tc>
                <a:tc>
                  <a:txBody>
                    <a:bodyPr/>
                    <a:lstStyle/>
                    <a:p>
                      <a:endParaRPr lang="en-US" sz="1000">
                        <a:latin typeface="Lato"/>
                        <a:ea typeface="Lato"/>
                        <a:cs typeface="Lato"/>
                      </a:endParaRPr>
                    </a:p>
                  </a:txBody>
                  <a:tcPr>
                    <a:solidFill>
                      <a:srgbClr val="F2F2F2"/>
                    </a:solidFill>
                  </a:tcPr>
                </a:tc>
                <a:extLst>
                  <a:ext uri="{0D108BD9-81ED-4DB2-BD59-A6C34878D82A}">
                    <a16:rowId xmlns:a16="http://schemas.microsoft.com/office/drawing/2014/main" val="2794682682"/>
                  </a:ext>
                </a:extLst>
              </a:tr>
              <a:tr h="300942">
                <a:tc>
                  <a:txBody>
                    <a:bodyPr/>
                    <a:lstStyle/>
                    <a:p>
                      <a:r>
                        <a:rPr lang="en-US" sz="1000">
                          <a:latin typeface="Lato"/>
                          <a:ea typeface="Lato"/>
                          <a:cs typeface="Lato"/>
                        </a:rPr>
                        <a:t>Recordkeeping</a:t>
                      </a:r>
                    </a:p>
                  </a:txBody>
                  <a:tcPr>
                    <a:solidFill>
                      <a:srgbClr val="F2F2F2"/>
                    </a:solidFill>
                  </a:tcPr>
                </a:tc>
                <a:tc>
                  <a:txBody>
                    <a:bodyPr/>
                    <a:lstStyle/>
                    <a:p>
                      <a:endParaRPr lang="en-US" sz="1000">
                        <a:latin typeface="Lato"/>
                        <a:ea typeface="Lato"/>
                        <a:cs typeface="Lato"/>
                      </a:endParaRPr>
                    </a:p>
                  </a:txBody>
                  <a:tcPr>
                    <a:solidFill>
                      <a:srgbClr val="F2F2F2"/>
                    </a:solidFill>
                  </a:tcPr>
                </a:tc>
                <a:tc>
                  <a:txBody>
                    <a:bodyPr/>
                    <a:lstStyle/>
                    <a:p>
                      <a:endParaRPr lang="en-US" sz="1000">
                        <a:latin typeface="Lato"/>
                        <a:ea typeface="Lato"/>
                        <a:cs typeface="Lato"/>
                      </a:endParaRPr>
                    </a:p>
                  </a:txBody>
                  <a:tcPr>
                    <a:solidFill>
                      <a:srgbClr val="F2F2F2"/>
                    </a:solidFill>
                  </a:tcPr>
                </a:tc>
                <a:tc>
                  <a:txBody>
                    <a:bodyPr/>
                    <a:lstStyle/>
                    <a:p>
                      <a:endParaRPr lang="en-US" sz="1000">
                        <a:latin typeface="Lato"/>
                        <a:ea typeface="Lato"/>
                        <a:cs typeface="Lato"/>
                      </a:endParaRPr>
                    </a:p>
                  </a:txBody>
                  <a:tcPr>
                    <a:solidFill>
                      <a:srgbClr val="F2F2F2"/>
                    </a:solidFill>
                  </a:tcPr>
                </a:tc>
                <a:tc>
                  <a:txBody>
                    <a:bodyPr/>
                    <a:lstStyle/>
                    <a:p>
                      <a:endParaRPr lang="en-US" sz="1000">
                        <a:latin typeface="Lato"/>
                        <a:ea typeface="Lato"/>
                        <a:cs typeface="Lato"/>
                      </a:endParaRPr>
                    </a:p>
                  </a:txBody>
                  <a:tcPr>
                    <a:solidFill>
                      <a:srgbClr val="F2F2F2"/>
                    </a:solidFill>
                  </a:tcPr>
                </a:tc>
                <a:extLst>
                  <a:ext uri="{0D108BD9-81ED-4DB2-BD59-A6C34878D82A}">
                    <a16:rowId xmlns:a16="http://schemas.microsoft.com/office/drawing/2014/main" val="755000115"/>
                  </a:ext>
                </a:extLst>
              </a:tr>
              <a:tr h="300942">
                <a:tc>
                  <a:txBody>
                    <a:bodyPr/>
                    <a:lstStyle/>
                    <a:p>
                      <a:r>
                        <a:rPr lang="en-US" sz="1000">
                          <a:latin typeface="Lato"/>
                          <a:ea typeface="Lato"/>
                          <a:cs typeface="Lato"/>
                        </a:rPr>
                        <a:t>Administration</a:t>
                      </a:r>
                    </a:p>
                  </a:txBody>
                  <a:tcPr>
                    <a:solidFill>
                      <a:srgbClr val="F2F2F2"/>
                    </a:solidFill>
                  </a:tcPr>
                </a:tc>
                <a:tc>
                  <a:txBody>
                    <a:bodyPr/>
                    <a:lstStyle/>
                    <a:p>
                      <a:endParaRPr lang="en-US" sz="1000">
                        <a:latin typeface="Lato"/>
                        <a:ea typeface="Lato"/>
                        <a:cs typeface="Lato"/>
                      </a:endParaRPr>
                    </a:p>
                  </a:txBody>
                  <a:tcPr>
                    <a:solidFill>
                      <a:srgbClr val="F2F2F2"/>
                    </a:solidFill>
                  </a:tcPr>
                </a:tc>
                <a:tc>
                  <a:txBody>
                    <a:bodyPr/>
                    <a:lstStyle/>
                    <a:p>
                      <a:endParaRPr lang="en-US" sz="1000">
                        <a:latin typeface="Lato"/>
                        <a:ea typeface="Lato"/>
                        <a:cs typeface="Lato"/>
                      </a:endParaRPr>
                    </a:p>
                  </a:txBody>
                  <a:tcPr>
                    <a:solidFill>
                      <a:srgbClr val="F2F2F2"/>
                    </a:solidFill>
                  </a:tcPr>
                </a:tc>
                <a:tc>
                  <a:txBody>
                    <a:bodyPr/>
                    <a:lstStyle/>
                    <a:p>
                      <a:endParaRPr lang="en-US" sz="1000">
                        <a:latin typeface="Lato"/>
                        <a:ea typeface="Lato"/>
                        <a:cs typeface="Lato"/>
                      </a:endParaRPr>
                    </a:p>
                  </a:txBody>
                  <a:tcPr>
                    <a:solidFill>
                      <a:srgbClr val="F2F2F2"/>
                    </a:solidFill>
                  </a:tcPr>
                </a:tc>
                <a:tc>
                  <a:txBody>
                    <a:bodyPr/>
                    <a:lstStyle/>
                    <a:p>
                      <a:endParaRPr lang="en-US" sz="1000">
                        <a:latin typeface="Lato"/>
                        <a:ea typeface="Lato"/>
                        <a:cs typeface="Lato"/>
                      </a:endParaRPr>
                    </a:p>
                  </a:txBody>
                  <a:tcPr>
                    <a:solidFill>
                      <a:srgbClr val="F2F2F2"/>
                    </a:solidFill>
                  </a:tcPr>
                </a:tc>
                <a:extLst>
                  <a:ext uri="{0D108BD9-81ED-4DB2-BD59-A6C34878D82A}">
                    <a16:rowId xmlns:a16="http://schemas.microsoft.com/office/drawing/2014/main" val="3751325627"/>
                  </a:ext>
                </a:extLst>
              </a:tr>
              <a:tr h="300942">
                <a:tc>
                  <a:txBody>
                    <a:bodyPr/>
                    <a:lstStyle/>
                    <a:p>
                      <a:r>
                        <a:rPr lang="en-US" sz="1000">
                          <a:latin typeface="Lato"/>
                          <a:ea typeface="Lato"/>
                          <a:cs typeface="Lato"/>
                        </a:rPr>
                        <a:t>3(38) Investment Management</a:t>
                      </a:r>
                    </a:p>
                  </a:txBody>
                  <a:tcPr>
                    <a:solidFill>
                      <a:srgbClr val="F2F2F2"/>
                    </a:solidFill>
                  </a:tcPr>
                </a:tc>
                <a:tc>
                  <a:txBody>
                    <a:bodyPr/>
                    <a:lstStyle/>
                    <a:p>
                      <a:endParaRPr lang="en-US" sz="1000">
                        <a:latin typeface="Lato"/>
                        <a:ea typeface="Lato"/>
                        <a:cs typeface="Lato"/>
                      </a:endParaRPr>
                    </a:p>
                  </a:txBody>
                  <a:tcPr>
                    <a:solidFill>
                      <a:srgbClr val="F2F2F2"/>
                    </a:solidFill>
                  </a:tcPr>
                </a:tc>
                <a:tc>
                  <a:txBody>
                    <a:bodyPr/>
                    <a:lstStyle/>
                    <a:p>
                      <a:endParaRPr lang="en-US" sz="1000">
                        <a:latin typeface="Lato"/>
                        <a:ea typeface="Lato"/>
                        <a:cs typeface="Lato"/>
                      </a:endParaRPr>
                    </a:p>
                  </a:txBody>
                  <a:tcPr>
                    <a:solidFill>
                      <a:srgbClr val="F2F2F2"/>
                    </a:solidFill>
                  </a:tcPr>
                </a:tc>
                <a:tc>
                  <a:txBody>
                    <a:bodyPr/>
                    <a:lstStyle/>
                    <a:p>
                      <a:endParaRPr lang="en-US" sz="1000">
                        <a:latin typeface="Lato"/>
                        <a:ea typeface="Lato"/>
                        <a:cs typeface="Lato"/>
                      </a:endParaRPr>
                    </a:p>
                  </a:txBody>
                  <a:tcPr>
                    <a:solidFill>
                      <a:srgbClr val="F2F2F2"/>
                    </a:solidFill>
                  </a:tcPr>
                </a:tc>
                <a:tc>
                  <a:txBody>
                    <a:bodyPr/>
                    <a:lstStyle/>
                    <a:p>
                      <a:endParaRPr lang="en-US" sz="1000">
                        <a:latin typeface="Lato"/>
                        <a:ea typeface="Lato"/>
                        <a:cs typeface="Lato"/>
                      </a:endParaRPr>
                    </a:p>
                  </a:txBody>
                  <a:tcPr>
                    <a:solidFill>
                      <a:srgbClr val="F2F2F2"/>
                    </a:solidFill>
                  </a:tcPr>
                </a:tc>
                <a:extLst>
                  <a:ext uri="{0D108BD9-81ED-4DB2-BD59-A6C34878D82A}">
                    <a16:rowId xmlns:a16="http://schemas.microsoft.com/office/drawing/2014/main" val="3050352439"/>
                  </a:ext>
                </a:extLst>
              </a:tr>
              <a:tr h="300942">
                <a:tc>
                  <a:txBody>
                    <a:bodyPr/>
                    <a:lstStyle/>
                    <a:p>
                      <a:r>
                        <a:rPr lang="en-US" sz="1000">
                          <a:latin typeface="Lato"/>
                          <a:ea typeface="Lato"/>
                          <a:cs typeface="Lato"/>
                        </a:rPr>
                        <a:t>Plan Advisor</a:t>
                      </a:r>
                    </a:p>
                  </a:txBody>
                  <a:tcPr>
                    <a:solidFill>
                      <a:srgbClr val="F2F2F2"/>
                    </a:solidFill>
                  </a:tcPr>
                </a:tc>
                <a:tc>
                  <a:txBody>
                    <a:bodyPr/>
                    <a:lstStyle/>
                    <a:p>
                      <a:endParaRPr lang="en-US" sz="1000">
                        <a:latin typeface="Lato"/>
                        <a:ea typeface="Lato"/>
                        <a:cs typeface="Lato"/>
                      </a:endParaRPr>
                    </a:p>
                  </a:txBody>
                  <a:tcPr>
                    <a:solidFill>
                      <a:srgbClr val="F2F2F2"/>
                    </a:solidFill>
                  </a:tcPr>
                </a:tc>
                <a:tc>
                  <a:txBody>
                    <a:bodyPr/>
                    <a:lstStyle/>
                    <a:p>
                      <a:endParaRPr lang="en-US" sz="1000">
                        <a:latin typeface="Lato"/>
                        <a:ea typeface="Lato"/>
                        <a:cs typeface="Lato"/>
                      </a:endParaRPr>
                    </a:p>
                  </a:txBody>
                  <a:tcPr>
                    <a:solidFill>
                      <a:srgbClr val="F2F2F2"/>
                    </a:solidFill>
                  </a:tcPr>
                </a:tc>
                <a:tc>
                  <a:txBody>
                    <a:bodyPr/>
                    <a:lstStyle/>
                    <a:p>
                      <a:endParaRPr lang="en-US" sz="1000">
                        <a:latin typeface="Lato"/>
                        <a:ea typeface="Lato"/>
                        <a:cs typeface="Lato"/>
                      </a:endParaRPr>
                    </a:p>
                  </a:txBody>
                  <a:tcPr>
                    <a:solidFill>
                      <a:srgbClr val="F2F2F2"/>
                    </a:solidFill>
                  </a:tcPr>
                </a:tc>
                <a:tc>
                  <a:txBody>
                    <a:bodyPr/>
                    <a:lstStyle/>
                    <a:p>
                      <a:endParaRPr lang="en-US" sz="1000">
                        <a:latin typeface="Lato"/>
                        <a:ea typeface="Lato"/>
                        <a:cs typeface="Lato"/>
                      </a:endParaRPr>
                    </a:p>
                  </a:txBody>
                  <a:tcPr>
                    <a:solidFill>
                      <a:srgbClr val="F2F2F2"/>
                    </a:solidFill>
                  </a:tcPr>
                </a:tc>
                <a:extLst>
                  <a:ext uri="{0D108BD9-81ED-4DB2-BD59-A6C34878D82A}">
                    <a16:rowId xmlns:a16="http://schemas.microsoft.com/office/drawing/2014/main" val="3231486"/>
                  </a:ext>
                </a:extLst>
              </a:tr>
              <a:tr h="300942">
                <a:tc>
                  <a:txBody>
                    <a:bodyPr/>
                    <a:lstStyle/>
                    <a:p>
                      <a:endParaRPr lang="en-US" sz="1000">
                        <a:latin typeface="Lato"/>
                        <a:ea typeface="Lato"/>
                        <a:cs typeface="Lato"/>
                      </a:endParaRPr>
                    </a:p>
                  </a:txBody>
                  <a:tcPr>
                    <a:solidFill>
                      <a:srgbClr val="F2F2F2"/>
                    </a:solidFill>
                  </a:tcPr>
                </a:tc>
                <a:tc>
                  <a:txBody>
                    <a:bodyPr/>
                    <a:lstStyle/>
                    <a:p>
                      <a:r>
                        <a:rPr lang="en-US" sz="1000">
                          <a:latin typeface="Lato"/>
                          <a:ea typeface="Lato"/>
                          <a:cs typeface="Lato"/>
                        </a:rPr>
                        <a:t>Total</a:t>
                      </a:r>
                    </a:p>
                  </a:txBody>
                  <a:tcPr>
                    <a:solidFill>
                      <a:srgbClr val="F2F2F2"/>
                    </a:solidFill>
                  </a:tcPr>
                </a:tc>
                <a:tc>
                  <a:txBody>
                    <a:bodyPr/>
                    <a:lstStyle/>
                    <a:p>
                      <a:r>
                        <a:rPr lang="en-US" sz="1000">
                          <a:latin typeface="Lato"/>
                          <a:ea typeface="Lato"/>
                          <a:cs typeface="Lato"/>
                        </a:rPr>
                        <a:t>$</a:t>
                      </a:r>
                    </a:p>
                  </a:txBody>
                  <a:tcPr>
                    <a:solidFill>
                      <a:srgbClr val="F2F2F2"/>
                    </a:solidFill>
                  </a:tcPr>
                </a:tc>
                <a:tc>
                  <a:txBody>
                    <a:bodyPr/>
                    <a:lstStyle/>
                    <a:p>
                      <a:r>
                        <a:rPr lang="en-US" sz="1000">
                          <a:latin typeface="Lato"/>
                          <a:ea typeface="Lato"/>
                          <a:cs typeface="Lato"/>
                        </a:rPr>
                        <a:t>$</a:t>
                      </a:r>
                    </a:p>
                  </a:txBody>
                  <a:tcPr>
                    <a:solidFill>
                      <a:srgbClr val="F2F2F2"/>
                    </a:solidFill>
                  </a:tcPr>
                </a:tc>
                <a:tc>
                  <a:txBody>
                    <a:bodyPr/>
                    <a:lstStyle/>
                    <a:p>
                      <a:r>
                        <a:rPr lang="en-US" sz="1000">
                          <a:latin typeface="Lato"/>
                          <a:ea typeface="Lato"/>
                          <a:cs typeface="Lato"/>
                        </a:rPr>
                        <a:t>$</a:t>
                      </a:r>
                    </a:p>
                  </a:txBody>
                  <a:tcPr>
                    <a:solidFill>
                      <a:srgbClr val="F2F2F2"/>
                    </a:solidFill>
                  </a:tcPr>
                </a:tc>
                <a:extLst>
                  <a:ext uri="{0D108BD9-81ED-4DB2-BD59-A6C34878D82A}">
                    <a16:rowId xmlns:a16="http://schemas.microsoft.com/office/drawing/2014/main" val="3156870705"/>
                  </a:ext>
                </a:extLst>
              </a:tr>
            </a:tbl>
          </a:graphicData>
        </a:graphic>
      </p:graphicFrame>
      <p:graphicFrame>
        <p:nvGraphicFramePr>
          <p:cNvPr id="11" name="Table 10">
            <a:extLst>
              <a:ext uri="{FF2B5EF4-FFF2-40B4-BE49-F238E27FC236}">
                <a16:creationId xmlns:a16="http://schemas.microsoft.com/office/drawing/2014/main" id="{9EA06887-F173-56BA-AFC0-E1E8D0B355FE}"/>
              </a:ext>
            </a:extLst>
          </p:cNvPr>
          <p:cNvGraphicFramePr>
            <a:graphicFrameLocks noGrp="1"/>
          </p:cNvGraphicFramePr>
          <p:nvPr>
            <p:extLst>
              <p:ext uri="{D42A27DB-BD31-4B8C-83A1-F6EECF244321}">
                <p14:modId xmlns:p14="http://schemas.microsoft.com/office/powerpoint/2010/main" val="181767886"/>
              </p:ext>
            </p:extLst>
          </p:nvPr>
        </p:nvGraphicFramePr>
        <p:xfrm>
          <a:off x="6823817" y="5742846"/>
          <a:ext cx="3419543" cy="631924"/>
        </p:xfrm>
        <a:graphic>
          <a:graphicData uri="http://schemas.openxmlformats.org/drawingml/2006/table">
            <a:tbl>
              <a:tblPr>
                <a:tableStyleId>{5C22544A-7EE6-4342-B048-85BDC9FD1C3A}</a:tableStyleId>
              </a:tblPr>
              <a:tblGrid>
                <a:gridCol w="2277455">
                  <a:extLst>
                    <a:ext uri="{9D8B030D-6E8A-4147-A177-3AD203B41FA5}">
                      <a16:colId xmlns:a16="http://schemas.microsoft.com/office/drawing/2014/main" val="1062574927"/>
                    </a:ext>
                  </a:extLst>
                </a:gridCol>
                <a:gridCol w="1142088">
                  <a:extLst>
                    <a:ext uri="{9D8B030D-6E8A-4147-A177-3AD203B41FA5}">
                      <a16:colId xmlns:a16="http://schemas.microsoft.com/office/drawing/2014/main" val="3204715574"/>
                    </a:ext>
                  </a:extLst>
                </a:gridCol>
              </a:tblGrid>
              <a:tr h="285385">
                <a:tc>
                  <a:txBody>
                    <a:bodyPr/>
                    <a:lstStyle/>
                    <a:p>
                      <a:r>
                        <a:rPr lang="en-US" sz="1000">
                          <a:latin typeface="Lato"/>
                          <a:ea typeface="Lato"/>
                          <a:cs typeface="Lato"/>
                        </a:rPr>
                        <a:t>Annual Est. Total</a:t>
                      </a:r>
                    </a:p>
                  </a:txBody>
                  <a:tcPr>
                    <a:solidFill>
                      <a:srgbClr val="F2F2F2"/>
                    </a:solidFill>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1000">
                          <a:latin typeface="Lato"/>
                          <a:ea typeface="Lato"/>
                          <a:cs typeface="Lato"/>
                        </a:rPr>
                        <a:t>$0.00</a:t>
                      </a:r>
                    </a:p>
                  </a:txBody>
                  <a:tcPr>
                    <a:solidFill>
                      <a:srgbClr val="F2F2F2"/>
                    </a:solidFill>
                  </a:tcPr>
                </a:tc>
                <a:extLst>
                  <a:ext uri="{0D108BD9-81ED-4DB2-BD59-A6C34878D82A}">
                    <a16:rowId xmlns:a16="http://schemas.microsoft.com/office/drawing/2014/main" val="2794682682"/>
                  </a:ext>
                </a:extLst>
              </a:tr>
              <a:tr h="346539">
                <a:tc>
                  <a:txBody>
                    <a:bodyPr/>
                    <a:lstStyle/>
                    <a:p>
                      <a:r>
                        <a:rPr lang="en-US" sz="1000">
                          <a:latin typeface="Lato"/>
                          <a:ea typeface="Lato"/>
                          <a:cs typeface="Lato"/>
                        </a:rPr>
                        <a:t>One-Time Set Up</a:t>
                      </a:r>
                    </a:p>
                  </a:txBody>
                  <a:tcPr>
                    <a:solidFill>
                      <a:srgbClr val="F2F2F2"/>
                    </a:solidFill>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1000">
                          <a:latin typeface="Lato"/>
                          <a:ea typeface="Lato"/>
                          <a:cs typeface="Lato"/>
                        </a:rPr>
                        <a:t>$0.00</a:t>
                      </a:r>
                    </a:p>
                  </a:txBody>
                  <a:tcPr>
                    <a:solidFill>
                      <a:srgbClr val="F2F2F2"/>
                    </a:solidFill>
                  </a:tcPr>
                </a:tc>
                <a:extLst>
                  <a:ext uri="{0D108BD9-81ED-4DB2-BD59-A6C34878D82A}">
                    <a16:rowId xmlns:a16="http://schemas.microsoft.com/office/drawing/2014/main" val="3050352439"/>
                  </a:ext>
                </a:extLst>
              </a:tr>
            </a:tbl>
          </a:graphicData>
        </a:graphic>
      </p:graphicFrame>
      <p:graphicFrame>
        <p:nvGraphicFramePr>
          <p:cNvPr id="2" name="Table 1">
            <a:extLst>
              <a:ext uri="{FF2B5EF4-FFF2-40B4-BE49-F238E27FC236}">
                <a16:creationId xmlns:a16="http://schemas.microsoft.com/office/drawing/2014/main" id="{342EBE26-383C-73C7-E3EE-2C188D918D44}"/>
              </a:ext>
            </a:extLst>
          </p:cNvPr>
          <p:cNvGraphicFramePr>
            <a:graphicFrameLocks noGrp="1"/>
          </p:cNvGraphicFramePr>
          <p:nvPr>
            <p:extLst>
              <p:ext uri="{D42A27DB-BD31-4B8C-83A1-F6EECF244321}">
                <p14:modId xmlns:p14="http://schemas.microsoft.com/office/powerpoint/2010/main" val="1134668852"/>
              </p:ext>
            </p:extLst>
          </p:nvPr>
        </p:nvGraphicFramePr>
        <p:xfrm>
          <a:off x="3081041" y="1615334"/>
          <a:ext cx="6029918" cy="1430400"/>
        </p:xfrm>
        <a:graphic>
          <a:graphicData uri="http://schemas.openxmlformats.org/drawingml/2006/table">
            <a:tbl>
              <a:tblPr>
                <a:tableStyleId>{5C22544A-7EE6-4342-B048-85BDC9FD1C3A}</a:tableStyleId>
              </a:tblPr>
              <a:tblGrid>
                <a:gridCol w="3617951">
                  <a:extLst>
                    <a:ext uri="{9D8B030D-6E8A-4147-A177-3AD203B41FA5}">
                      <a16:colId xmlns:a16="http://schemas.microsoft.com/office/drawing/2014/main" val="2146526233"/>
                    </a:ext>
                  </a:extLst>
                </a:gridCol>
                <a:gridCol w="2411967">
                  <a:extLst>
                    <a:ext uri="{9D8B030D-6E8A-4147-A177-3AD203B41FA5}">
                      <a16:colId xmlns:a16="http://schemas.microsoft.com/office/drawing/2014/main" val="921257109"/>
                    </a:ext>
                  </a:extLst>
                </a:gridCol>
              </a:tblGrid>
              <a:tr h="286080">
                <a:tc gridSpan="2">
                  <a:txBody>
                    <a:bodyPr/>
                    <a:lstStyle/>
                    <a:p>
                      <a:pPr algn="ctr"/>
                      <a:r>
                        <a:rPr lang="en-US" sz="1400" b="1">
                          <a:solidFill>
                            <a:schemeClr val="bg1"/>
                          </a:solidFill>
                          <a:latin typeface="Lato" panose="020F0502020204030203" pitchFamily="34" charset="0"/>
                          <a:ea typeface="Lato" panose="020F0502020204030203" pitchFamily="34" charset="0"/>
                          <a:cs typeface="Lato" panose="020F0502020204030203" pitchFamily="34" charset="0"/>
                        </a:rPr>
                        <a:t>Demographics</a:t>
                      </a:r>
                      <a:endParaRPr lang="en-US" sz="1300" b="1">
                        <a:solidFill>
                          <a:schemeClr val="bg1"/>
                        </a:solidFill>
                        <a:latin typeface="Lato"/>
                        <a:ea typeface="Lato"/>
                        <a:cs typeface="Lato"/>
                      </a:endParaRPr>
                    </a:p>
                  </a:txBody>
                  <a:tcPr marL="63935" marR="63935" marT="31967" marB="31967">
                    <a:solidFill>
                      <a:srgbClr val="003764"/>
                    </a:solidFill>
                  </a:tcPr>
                </a:tc>
                <a:tc hMerge="1">
                  <a:txBody>
                    <a:bodyPr/>
                    <a:lstStyle/>
                    <a:p>
                      <a:endParaRPr/>
                    </a:p>
                  </a:txBody>
                  <a:tcPr>
                    <a:solidFill>
                      <a:srgbClr val="003764"/>
                    </a:solidFill>
                  </a:tcPr>
                </a:tc>
                <a:extLst>
                  <a:ext uri="{0D108BD9-81ED-4DB2-BD59-A6C34878D82A}">
                    <a16:rowId xmlns:a16="http://schemas.microsoft.com/office/drawing/2014/main" val="2801170127"/>
                  </a:ext>
                </a:extLst>
              </a:tr>
              <a:tr h="286080">
                <a:tc>
                  <a:txBody>
                    <a:bodyPr/>
                    <a:lstStyle/>
                    <a:p>
                      <a:r>
                        <a:rPr lang="en-US" sz="1000">
                          <a:latin typeface="Lato"/>
                          <a:ea typeface="Lato"/>
                          <a:cs typeface="Lato"/>
                        </a:rPr>
                        <a:t>Plan Assets</a:t>
                      </a:r>
                    </a:p>
                  </a:txBody>
                  <a:tcPr marL="63935" marR="63935" marT="31967" marB="31967">
                    <a:solidFill>
                      <a:srgbClr val="F2F2F2"/>
                    </a:solidFill>
                  </a:tcPr>
                </a:tc>
                <a:tc>
                  <a:txBody>
                    <a:bodyPr/>
                    <a:lstStyle/>
                    <a:p>
                      <a:r>
                        <a:rPr lang="en-US" sz="1000">
                          <a:latin typeface="Lato"/>
                          <a:ea typeface="Lato"/>
                          <a:cs typeface="Lato"/>
                        </a:rPr>
                        <a:t>$2,800,000</a:t>
                      </a:r>
                    </a:p>
                  </a:txBody>
                  <a:tcPr marL="63935" marR="63935" marT="31967" marB="31967">
                    <a:solidFill>
                      <a:srgbClr val="F2F2F2"/>
                    </a:solidFill>
                  </a:tcPr>
                </a:tc>
                <a:extLst>
                  <a:ext uri="{0D108BD9-81ED-4DB2-BD59-A6C34878D82A}">
                    <a16:rowId xmlns:a16="http://schemas.microsoft.com/office/drawing/2014/main" val="2794682682"/>
                  </a:ext>
                </a:extLst>
              </a:tr>
              <a:tr h="286080">
                <a:tc>
                  <a:txBody>
                    <a:bodyPr/>
                    <a:lstStyle/>
                    <a:p>
                      <a:r>
                        <a:rPr lang="en-US" sz="1000">
                          <a:latin typeface="Lato"/>
                          <a:ea typeface="Lato"/>
                          <a:cs typeface="Lato"/>
                        </a:rPr>
                        <a:t>Annual Asset Flow</a:t>
                      </a:r>
                    </a:p>
                  </a:txBody>
                  <a:tcPr marL="63935" marR="63935" marT="31967" marB="31967">
                    <a:solidFill>
                      <a:srgbClr val="F2F2F2"/>
                    </a:solidFill>
                  </a:tcPr>
                </a:tc>
                <a:tc>
                  <a:txBody>
                    <a:bodyPr/>
                    <a:lstStyle/>
                    <a:p>
                      <a:r>
                        <a:rPr lang="en-US" sz="1000">
                          <a:latin typeface="Lato"/>
                          <a:ea typeface="Lato"/>
                          <a:cs typeface="Lato"/>
                        </a:rPr>
                        <a:t>$100,000</a:t>
                      </a:r>
                    </a:p>
                  </a:txBody>
                  <a:tcPr marL="63935" marR="63935" marT="31967" marB="31967">
                    <a:solidFill>
                      <a:srgbClr val="F2F2F2"/>
                    </a:solidFill>
                  </a:tcPr>
                </a:tc>
                <a:extLst>
                  <a:ext uri="{0D108BD9-81ED-4DB2-BD59-A6C34878D82A}">
                    <a16:rowId xmlns:a16="http://schemas.microsoft.com/office/drawing/2014/main" val="3050352439"/>
                  </a:ext>
                </a:extLst>
              </a:tr>
              <a:tr h="286080">
                <a:tc>
                  <a:txBody>
                    <a:bodyPr/>
                    <a:lstStyle/>
                    <a:p>
                      <a:r>
                        <a:rPr lang="en-US" sz="1000">
                          <a:latin typeface="Lato"/>
                          <a:ea typeface="Lato"/>
                          <a:cs typeface="Lato"/>
                        </a:rPr>
                        <a:t>Total Employees</a:t>
                      </a:r>
                    </a:p>
                  </a:txBody>
                  <a:tcPr marL="63935" marR="63935" marT="31967" marB="31967">
                    <a:solidFill>
                      <a:srgbClr val="F2F2F2"/>
                    </a:solidFill>
                  </a:tcPr>
                </a:tc>
                <a:tc>
                  <a:txBody>
                    <a:bodyPr/>
                    <a:lstStyle/>
                    <a:p>
                      <a:r>
                        <a:rPr lang="en-US" sz="1000">
                          <a:latin typeface="Lato"/>
                          <a:ea typeface="Lato"/>
                          <a:cs typeface="Lato"/>
                        </a:rPr>
                        <a:t>100</a:t>
                      </a:r>
                    </a:p>
                  </a:txBody>
                  <a:tcPr marL="63935" marR="63935" marT="31967" marB="31967">
                    <a:solidFill>
                      <a:srgbClr val="F2F2F2"/>
                    </a:solidFill>
                  </a:tcPr>
                </a:tc>
                <a:extLst>
                  <a:ext uri="{0D108BD9-81ED-4DB2-BD59-A6C34878D82A}">
                    <a16:rowId xmlns:a16="http://schemas.microsoft.com/office/drawing/2014/main" val="2777884293"/>
                  </a:ext>
                </a:extLst>
              </a:tr>
              <a:tr h="286080">
                <a:tc>
                  <a:txBody>
                    <a:bodyPr/>
                    <a:lstStyle/>
                    <a:p>
                      <a:r>
                        <a:rPr lang="en-US" sz="1000">
                          <a:latin typeface="Lato"/>
                          <a:ea typeface="Lato"/>
                          <a:cs typeface="Lato"/>
                        </a:rPr>
                        <a:t>Participants with an Account Balance</a:t>
                      </a:r>
                    </a:p>
                  </a:txBody>
                  <a:tcPr marL="63935" marR="63935" marT="31967" marB="31967">
                    <a:solidFill>
                      <a:srgbClr val="F2F2F2"/>
                    </a:solidFill>
                  </a:tcPr>
                </a:tc>
                <a:tc>
                  <a:txBody>
                    <a:bodyPr/>
                    <a:lstStyle/>
                    <a:p>
                      <a:r>
                        <a:rPr lang="en-US" sz="1000">
                          <a:latin typeface="Lato"/>
                          <a:ea typeface="Lato"/>
                          <a:cs typeface="Lato"/>
                        </a:rPr>
                        <a:t>77</a:t>
                      </a:r>
                    </a:p>
                  </a:txBody>
                  <a:tcPr marL="63935" marR="63935" marT="31967" marB="31967">
                    <a:solidFill>
                      <a:srgbClr val="F2F2F2"/>
                    </a:solidFill>
                  </a:tcPr>
                </a:tc>
                <a:extLst>
                  <a:ext uri="{0D108BD9-81ED-4DB2-BD59-A6C34878D82A}">
                    <a16:rowId xmlns:a16="http://schemas.microsoft.com/office/drawing/2014/main" val="356431244"/>
                  </a:ext>
                </a:extLst>
              </a:tr>
            </a:tbl>
          </a:graphicData>
        </a:graphic>
      </p:graphicFrame>
    </p:spTree>
    <p:extLst>
      <p:ext uri="{BB962C8B-B14F-4D97-AF65-F5344CB8AC3E}">
        <p14:creationId xmlns:p14="http://schemas.microsoft.com/office/powerpoint/2010/main" val="3168796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643202" y="656089"/>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sp>
        <p:nvSpPr>
          <p:cNvPr id="5" name="object 5"/>
          <p:cNvSpPr txBox="1">
            <a:spLocks noGrp="1"/>
          </p:cNvSpPr>
          <p:nvPr>
            <p:ph type="title"/>
          </p:nvPr>
        </p:nvSpPr>
        <p:spPr>
          <a:xfrm>
            <a:off x="620184" y="802131"/>
            <a:ext cx="3037415" cy="566822"/>
          </a:xfrm>
          <a:prstGeom prst="rect">
            <a:avLst/>
          </a:prstGeom>
        </p:spPr>
        <p:txBody>
          <a:bodyPr vert="horz" wrap="square" lIns="0" tIns="12700" rIns="0" bIns="0" rtlCol="0" anchor="t">
            <a:spAutoFit/>
          </a:bodyPr>
          <a:lstStyle/>
          <a:p>
            <a:pPr marL="12700">
              <a:lnSpc>
                <a:spcPct val="100000"/>
              </a:lnSpc>
              <a:spcBef>
                <a:spcPts val="100"/>
              </a:spcBef>
            </a:pPr>
            <a:r>
              <a:rPr sz="3600" spc="-10">
                <a:latin typeface="Playfair Display"/>
              </a:rPr>
              <a:t>Disclosures</a:t>
            </a:r>
          </a:p>
        </p:txBody>
      </p:sp>
      <p:sp>
        <p:nvSpPr>
          <p:cNvPr id="6" name="object 6"/>
          <p:cNvSpPr txBox="1"/>
          <p:nvPr/>
        </p:nvSpPr>
        <p:spPr>
          <a:xfrm>
            <a:off x="638770" y="1573784"/>
            <a:ext cx="11097090" cy="776494"/>
          </a:xfrm>
          <a:prstGeom prst="rect">
            <a:avLst/>
          </a:prstGeom>
        </p:spPr>
        <p:txBody>
          <a:bodyPr vert="horz" wrap="square" lIns="0" tIns="14604" rIns="0" bIns="0" rtlCol="0" anchor="t">
            <a:spAutoFit/>
          </a:bodyPr>
          <a:lstStyle/>
          <a:p>
            <a:pPr marL="12700" algn="l">
              <a:lnSpc>
                <a:spcPct val="98500"/>
              </a:lnSpc>
              <a:tabLst>
                <a:tab pos="240665" algn="l"/>
                <a:tab pos="241300" algn="l"/>
              </a:tabLst>
            </a:pPr>
            <a:r>
              <a:rPr lang="en-US" sz="1000" dirty="0">
                <a:solidFill>
                  <a:srgbClr val="54575A"/>
                </a:solidFill>
                <a:latin typeface="Lato"/>
                <a:ea typeface="Lato"/>
                <a:cs typeface="Lato"/>
              </a:rPr>
              <a:t>Products and services offered by </a:t>
            </a:r>
            <a:r>
              <a:rPr lang="en-US" sz="1000" dirty="0" err="1">
                <a:solidFill>
                  <a:srgbClr val="54575A"/>
                </a:solidFill>
                <a:latin typeface="Lato"/>
                <a:ea typeface="Lato"/>
                <a:cs typeface="Lato"/>
              </a:rPr>
              <a:t>FiduciaryxChange</a:t>
            </a:r>
            <a:r>
              <a:rPr lang="en-US" sz="1000" dirty="0">
                <a:solidFill>
                  <a:srgbClr val="54575A"/>
                </a:solidFill>
                <a:latin typeface="Lato"/>
                <a:ea typeface="Lato"/>
                <a:cs typeface="Lato"/>
              </a:rPr>
              <a:t> are not insured by the FDIC, are not a deposit or other obligation of, or guaranteed by, AmericanTCS Fiduciary Services, and are subject to investment risks, including possible loss of the principal amount invested.</a:t>
            </a:r>
            <a:br>
              <a:rPr lang="en-US" sz="1000" dirty="0">
                <a:latin typeface="Lato"/>
                <a:ea typeface="Lato"/>
                <a:cs typeface="Lato"/>
              </a:rPr>
            </a:br>
            <a:endParaRPr lang="en-US" sz="1000" dirty="0">
              <a:solidFill>
                <a:srgbClr val="54575A"/>
              </a:solidFill>
              <a:latin typeface="Lato"/>
              <a:ea typeface="Lato"/>
              <a:cs typeface="Lato"/>
            </a:endParaRPr>
          </a:p>
          <a:p>
            <a:pPr marL="12700" algn="l">
              <a:lnSpc>
                <a:spcPct val="98500"/>
              </a:lnSpc>
              <a:tabLst>
                <a:tab pos="240665" algn="l"/>
                <a:tab pos="241300" algn="l"/>
              </a:tabLst>
            </a:pPr>
            <a:r>
              <a:rPr lang="en-US" sz="1000" dirty="0" err="1">
                <a:solidFill>
                  <a:srgbClr val="54575A"/>
                </a:solidFill>
                <a:latin typeface="Lato"/>
                <a:ea typeface="Lato"/>
                <a:cs typeface="Lato"/>
              </a:rPr>
              <a:t>FiduciaryxChange</a:t>
            </a:r>
            <a:r>
              <a:rPr lang="en-US" sz="1000" dirty="0">
                <a:solidFill>
                  <a:srgbClr val="54575A"/>
                </a:solidFill>
                <a:latin typeface="Lato"/>
                <a:ea typeface="Lato"/>
                <a:cs typeface="Lato"/>
              </a:rPr>
              <a:t> is a registered service mark of </a:t>
            </a:r>
            <a:r>
              <a:rPr lang="en-US" sz="1000" dirty="0" err="1">
                <a:solidFill>
                  <a:srgbClr val="54575A"/>
                </a:solidFill>
                <a:latin typeface="Lato"/>
                <a:ea typeface="Lato"/>
                <a:cs typeface="Lato"/>
              </a:rPr>
              <a:t>AmericanTCS</a:t>
            </a:r>
            <a:r>
              <a:rPr lang="en-US" sz="1000" dirty="0">
                <a:solidFill>
                  <a:srgbClr val="54575A"/>
                </a:solidFill>
                <a:latin typeface="Lato"/>
                <a:ea typeface="Lato"/>
                <a:cs typeface="Lato"/>
              </a:rPr>
              <a:t>. </a:t>
            </a:r>
            <a:r>
              <a:rPr lang="en-US" sz="1000" dirty="0" err="1">
                <a:solidFill>
                  <a:srgbClr val="54575A"/>
                </a:solidFill>
                <a:latin typeface="Lato"/>
                <a:ea typeface="Lato"/>
                <a:cs typeface="Lato"/>
              </a:rPr>
              <a:t>FiduciaryxChange</a:t>
            </a:r>
            <a:r>
              <a:rPr lang="en-US" sz="1000" dirty="0">
                <a:solidFill>
                  <a:srgbClr val="54575A"/>
                </a:solidFill>
                <a:latin typeface="Lato"/>
                <a:ea typeface="Lato"/>
                <a:cs typeface="Lato"/>
              </a:rPr>
              <a:t> is a set of services offered by AmericanTCS Fiduciary Services, LLC.</a:t>
            </a:r>
            <a:endParaRPr lang="en-US" dirty="0">
              <a:solidFill>
                <a:srgbClr val="54575A"/>
              </a:solidFill>
              <a:latin typeface="Lato"/>
              <a:cs typeface="Lato"/>
            </a:endParaRPr>
          </a:p>
          <a:p>
            <a:pPr marL="12700" marR="51435">
              <a:lnSpc>
                <a:spcPct val="98500"/>
              </a:lnSpc>
              <a:spcAft>
                <a:spcPts val="1200"/>
              </a:spcAft>
              <a:tabLst>
                <a:tab pos="240665" algn="l"/>
                <a:tab pos="241300" algn="l"/>
              </a:tabLst>
            </a:pPr>
            <a:endParaRPr lang="en-US" sz="1000" dirty="0">
              <a:solidFill>
                <a:srgbClr val="53585A"/>
              </a:solidFill>
              <a:latin typeface="Lato" panose="020F0502020204030203" pitchFamily="34" charset="0"/>
              <a:ea typeface="Lato"/>
              <a:cs typeface="Lato" panose="020F0502020204030203" pitchFamily="34" charset="0"/>
            </a:endParaRPr>
          </a:p>
        </p:txBody>
      </p:sp>
      <p:pic>
        <p:nvPicPr>
          <p:cNvPr id="3" name="Picture 2">
            <a:extLst>
              <a:ext uri="{FF2B5EF4-FFF2-40B4-BE49-F238E27FC236}">
                <a16:creationId xmlns:a16="http://schemas.microsoft.com/office/drawing/2014/main" id="{F4B26E27-E3E8-063C-E362-0BDB4EC931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948278"/>
            <a:ext cx="2319028" cy="83352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4377" y="28755"/>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003764"/>
          </a:solidFill>
        </p:spPr>
        <p:txBody>
          <a:bodyPr wrap="square" lIns="0" tIns="0" rIns="0" bIns="0" rtlCol="0"/>
          <a:lstStyle/>
          <a:p>
            <a:endParaRPr/>
          </a:p>
        </p:txBody>
      </p:sp>
      <p:sp>
        <p:nvSpPr>
          <p:cNvPr id="4" name="object 4"/>
          <p:cNvSpPr txBox="1"/>
          <p:nvPr/>
        </p:nvSpPr>
        <p:spPr>
          <a:xfrm>
            <a:off x="632118" y="3689623"/>
            <a:ext cx="7205933" cy="1120820"/>
          </a:xfrm>
          <a:prstGeom prst="rect">
            <a:avLst/>
          </a:prstGeom>
        </p:spPr>
        <p:txBody>
          <a:bodyPr vert="horz" wrap="square" lIns="0" tIns="12700" rIns="0" bIns="0" rtlCol="0" anchor="t">
            <a:spAutoFit/>
          </a:bodyPr>
          <a:lstStyle/>
          <a:p>
            <a:pPr marL="12700">
              <a:lnSpc>
                <a:spcPct val="100000"/>
              </a:lnSpc>
              <a:spcBef>
                <a:spcPts val="100"/>
              </a:spcBef>
            </a:pPr>
            <a:r>
              <a:rPr lang="en-US" sz="3600" spc="-40">
                <a:solidFill>
                  <a:srgbClr val="FFFFFF"/>
                </a:solidFill>
                <a:latin typeface="Playfair Display"/>
                <a:cs typeface="Cambria"/>
              </a:rPr>
              <a:t>Thank You for Considering Us for Your Retirement Plan</a:t>
            </a:r>
            <a:r>
              <a:rPr lang="en-US" sz="3600" spc="-25">
                <a:solidFill>
                  <a:srgbClr val="FFFFFF"/>
                </a:solidFill>
                <a:latin typeface="Playfair Display"/>
                <a:cs typeface="Cambria"/>
              </a:rPr>
              <a:t>!</a:t>
            </a:r>
            <a:endParaRPr lang="en-US" sz="3600">
              <a:latin typeface="Playfair Display"/>
              <a:cs typeface="Cambria"/>
            </a:endParaRPr>
          </a:p>
        </p:txBody>
      </p:sp>
      <p:sp>
        <p:nvSpPr>
          <p:cNvPr id="5" name="object 5"/>
          <p:cNvSpPr/>
          <p:nvPr/>
        </p:nvSpPr>
        <p:spPr>
          <a:xfrm>
            <a:off x="630442" y="3234552"/>
            <a:ext cx="990600" cy="0"/>
          </a:xfrm>
          <a:custGeom>
            <a:avLst/>
            <a:gdLst/>
            <a:ahLst/>
            <a:cxnLst/>
            <a:rect l="l" t="t" r="r" b="b"/>
            <a:pathLst>
              <a:path w="990600">
                <a:moveTo>
                  <a:pt x="0" y="0"/>
                </a:moveTo>
                <a:lnTo>
                  <a:pt x="990600" y="1"/>
                </a:lnTo>
              </a:path>
            </a:pathLst>
          </a:custGeom>
          <a:ln w="28575">
            <a:solidFill>
              <a:srgbClr val="003764"/>
            </a:solidFill>
          </a:ln>
        </p:spPr>
        <p:txBody>
          <a:bodyPr wrap="square" lIns="0" tIns="0" rIns="0" bIns="0" rtlCol="0"/>
          <a:lstStyle/>
          <a:p>
            <a:endParaRPr/>
          </a:p>
        </p:txBody>
      </p:sp>
      <p:pic>
        <p:nvPicPr>
          <p:cNvPr id="7" name="object 7"/>
          <p:cNvPicPr/>
          <p:nvPr/>
        </p:nvPicPr>
        <p:blipFill>
          <a:blip r:embed="rId2" cstate="print"/>
          <a:stretch>
            <a:fillRect/>
          </a:stretch>
        </p:blipFill>
        <p:spPr>
          <a:xfrm>
            <a:off x="672114" y="5168978"/>
            <a:ext cx="163380" cy="163380"/>
          </a:xfrm>
          <a:prstGeom prst="rect">
            <a:avLst/>
          </a:prstGeom>
        </p:spPr>
      </p:pic>
      <p:pic>
        <p:nvPicPr>
          <p:cNvPr id="8" name="object 8"/>
          <p:cNvPicPr/>
          <p:nvPr/>
        </p:nvPicPr>
        <p:blipFill>
          <a:blip r:embed="rId3" cstate="print"/>
          <a:stretch>
            <a:fillRect/>
          </a:stretch>
        </p:blipFill>
        <p:spPr>
          <a:xfrm>
            <a:off x="672114" y="5383951"/>
            <a:ext cx="163380" cy="163380"/>
          </a:xfrm>
          <a:prstGeom prst="rect">
            <a:avLst/>
          </a:prstGeom>
        </p:spPr>
      </p:pic>
      <p:pic>
        <p:nvPicPr>
          <p:cNvPr id="9" name="object 9"/>
          <p:cNvPicPr/>
          <p:nvPr/>
        </p:nvPicPr>
        <p:blipFill>
          <a:blip r:embed="rId4" cstate="print"/>
          <a:stretch>
            <a:fillRect/>
          </a:stretch>
        </p:blipFill>
        <p:spPr>
          <a:xfrm>
            <a:off x="672114" y="5602365"/>
            <a:ext cx="163380" cy="163380"/>
          </a:xfrm>
          <a:prstGeom prst="rect">
            <a:avLst/>
          </a:prstGeom>
        </p:spPr>
      </p:pic>
      <p:sp>
        <p:nvSpPr>
          <p:cNvPr id="10" name="object 10"/>
          <p:cNvSpPr txBox="1"/>
          <p:nvPr/>
        </p:nvSpPr>
        <p:spPr>
          <a:xfrm>
            <a:off x="673789" y="4786041"/>
            <a:ext cx="2804160" cy="981679"/>
          </a:xfrm>
          <a:prstGeom prst="rect">
            <a:avLst/>
          </a:prstGeom>
        </p:spPr>
        <p:txBody>
          <a:bodyPr vert="horz" wrap="square" lIns="0" tIns="12700" rIns="0" bIns="0" rtlCol="0" anchor="t">
            <a:spAutoFit/>
          </a:bodyPr>
          <a:lstStyle/>
          <a:p>
            <a:pPr marL="12700">
              <a:lnSpc>
                <a:spcPct val="100000"/>
              </a:lnSpc>
              <a:spcBef>
                <a:spcPts val="100"/>
              </a:spcBef>
            </a:pPr>
            <a:endParaRPr lang="en-US" sz="1600" spc="-10">
              <a:solidFill>
                <a:srgbClr val="F6F8FA"/>
              </a:solidFill>
              <a:latin typeface="Lato"/>
              <a:ea typeface="Lato"/>
              <a:cs typeface="Lato"/>
            </a:endParaRPr>
          </a:p>
          <a:p>
            <a:pPr marL="273685" marR="5080">
              <a:lnSpc>
                <a:spcPct val="118300"/>
              </a:lnSpc>
              <a:spcBef>
                <a:spcPts val="950"/>
              </a:spcBef>
            </a:pPr>
            <a:r>
              <a:rPr lang="en-US" sz="1100" spc="-40">
                <a:solidFill>
                  <a:srgbClr val="FFFFFF"/>
                </a:solidFill>
                <a:latin typeface="Playfair Display"/>
                <a:cs typeface="Cambria"/>
              </a:rPr>
              <a:t>348,</a:t>
            </a:r>
            <a:r>
              <a:rPr lang="en-US" sz="1100" spc="180">
                <a:solidFill>
                  <a:srgbClr val="FFFFFF"/>
                </a:solidFill>
                <a:latin typeface="Playfair Display"/>
                <a:cs typeface="Cambria"/>
              </a:rPr>
              <a:t> </a:t>
            </a:r>
            <a:r>
              <a:rPr lang="en-US" sz="1100">
                <a:solidFill>
                  <a:srgbClr val="FFFFFF"/>
                </a:solidFill>
                <a:latin typeface="Playfair Display"/>
                <a:cs typeface="Cambria"/>
              </a:rPr>
              <a:t>Lorem</a:t>
            </a:r>
            <a:r>
              <a:rPr lang="en-US" sz="1100" spc="170">
                <a:solidFill>
                  <a:srgbClr val="FFFFFF"/>
                </a:solidFill>
                <a:latin typeface="Playfair Display"/>
                <a:cs typeface="Cambria"/>
              </a:rPr>
              <a:t> </a:t>
            </a:r>
            <a:r>
              <a:rPr lang="en-US" sz="1100">
                <a:solidFill>
                  <a:srgbClr val="FFFFFF"/>
                </a:solidFill>
                <a:latin typeface="Playfair Display"/>
                <a:cs typeface="Cambria"/>
              </a:rPr>
              <a:t>Avenue,</a:t>
            </a:r>
            <a:r>
              <a:rPr lang="en-US" sz="1100" spc="180">
                <a:solidFill>
                  <a:srgbClr val="FFFFFF"/>
                </a:solidFill>
                <a:latin typeface="Playfair Display"/>
                <a:cs typeface="Cambria"/>
              </a:rPr>
              <a:t> </a:t>
            </a:r>
            <a:r>
              <a:rPr lang="en-US" sz="1100">
                <a:solidFill>
                  <a:srgbClr val="FFFFFF"/>
                </a:solidFill>
                <a:latin typeface="Playfair Display"/>
                <a:cs typeface="Cambria"/>
              </a:rPr>
              <a:t>Lorem</a:t>
            </a:r>
            <a:r>
              <a:rPr lang="en-US" sz="1100" spc="175">
                <a:solidFill>
                  <a:srgbClr val="FFFFFF"/>
                </a:solidFill>
                <a:latin typeface="Playfair Display"/>
                <a:cs typeface="Cambria"/>
              </a:rPr>
              <a:t> </a:t>
            </a:r>
            <a:r>
              <a:rPr lang="en-US" sz="1100">
                <a:solidFill>
                  <a:srgbClr val="FFFFFF"/>
                </a:solidFill>
                <a:latin typeface="Playfair Display"/>
                <a:cs typeface="Cambria"/>
              </a:rPr>
              <a:t>City,</a:t>
            </a:r>
            <a:r>
              <a:rPr lang="en-US" sz="1100" spc="180">
                <a:solidFill>
                  <a:srgbClr val="FFFFFF"/>
                </a:solidFill>
                <a:latin typeface="Playfair Display"/>
                <a:cs typeface="Cambria"/>
              </a:rPr>
              <a:t> </a:t>
            </a:r>
            <a:r>
              <a:rPr lang="en-US" sz="1100" spc="30">
                <a:solidFill>
                  <a:srgbClr val="FFFFFF"/>
                </a:solidFill>
                <a:latin typeface="Playfair Display"/>
                <a:cs typeface="Cambria"/>
              </a:rPr>
              <a:t>LGA </a:t>
            </a:r>
            <a:r>
              <a:rPr lang="en-US" sz="1100" spc="50">
                <a:solidFill>
                  <a:srgbClr val="FFFFFF"/>
                </a:solidFill>
                <a:latin typeface="Playfair Display"/>
                <a:cs typeface="Cambria"/>
              </a:rPr>
              <a:t>000 </a:t>
            </a:r>
            <a:r>
              <a:rPr lang="en-US" sz="1100" spc="-229">
                <a:solidFill>
                  <a:srgbClr val="FFFFFF"/>
                </a:solidFill>
                <a:latin typeface="Playfair Display"/>
                <a:cs typeface="Cambria"/>
              </a:rPr>
              <a:t>111</a:t>
            </a:r>
            <a:r>
              <a:rPr lang="en-US" sz="1100" spc="50">
                <a:solidFill>
                  <a:srgbClr val="FFFFFF"/>
                </a:solidFill>
                <a:latin typeface="Playfair Display"/>
                <a:cs typeface="Cambria"/>
              </a:rPr>
              <a:t> </a:t>
            </a:r>
            <a:r>
              <a:rPr lang="en-US" sz="1100" spc="-95">
                <a:solidFill>
                  <a:srgbClr val="FFFFFF"/>
                </a:solidFill>
                <a:latin typeface="Playfair Display"/>
                <a:cs typeface="Cambria"/>
              </a:rPr>
              <a:t>222</a:t>
            </a:r>
            <a:r>
              <a:rPr lang="en-US" sz="1100" spc="50">
                <a:solidFill>
                  <a:srgbClr val="FFFFFF"/>
                </a:solidFill>
                <a:latin typeface="Playfair Display"/>
                <a:cs typeface="Cambria"/>
              </a:rPr>
              <a:t> </a:t>
            </a:r>
            <a:r>
              <a:rPr lang="en-US" sz="1100" spc="-135">
                <a:solidFill>
                  <a:srgbClr val="FFFFFF"/>
                </a:solidFill>
                <a:latin typeface="Playfair Display"/>
                <a:cs typeface="Cambria"/>
              </a:rPr>
              <a:t>333</a:t>
            </a:r>
            <a:r>
              <a:rPr lang="en-US" sz="1100" spc="35">
                <a:solidFill>
                  <a:srgbClr val="FFFFFF"/>
                </a:solidFill>
                <a:latin typeface="Playfair Display"/>
                <a:cs typeface="Cambria"/>
              </a:rPr>
              <a:t> </a:t>
            </a:r>
            <a:r>
              <a:rPr lang="en-US" sz="1100" spc="195">
                <a:solidFill>
                  <a:srgbClr val="FFFFFF"/>
                </a:solidFill>
                <a:latin typeface="Playfair Display"/>
                <a:cs typeface="Cambria"/>
              </a:rPr>
              <a:t>-</a:t>
            </a:r>
            <a:r>
              <a:rPr lang="en-US" sz="1100" spc="45">
                <a:solidFill>
                  <a:srgbClr val="FFFFFF"/>
                </a:solidFill>
                <a:latin typeface="Playfair Display"/>
                <a:cs typeface="Cambria"/>
              </a:rPr>
              <a:t> </a:t>
            </a:r>
            <a:r>
              <a:rPr lang="en-US" sz="1100" spc="-25">
                <a:solidFill>
                  <a:srgbClr val="FFFFFF"/>
                </a:solidFill>
                <a:latin typeface="Playfair Display"/>
                <a:cs typeface="Cambria"/>
              </a:rPr>
              <a:t>555</a:t>
            </a:r>
            <a:endParaRPr lang="en-US" sz="1100">
              <a:latin typeface="Playfair Display"/>
              <a:cs typeface="Cambria"/>
            </a:endParaRPr>
          </a:p>
          <a:p>
            <a:pPr marL="273685">
              <a:lnSpc>
                <a:spcPct val="100000"/>
              </a:lnSpc>
              <a:spcBef>
                <a:spcPts val="240"/>
              </a:spcBef>
            </a:pPr>
            <a:r>
              <a:rPr lang="en-US" sz="1100">
                <a:solidFill>
                  <a:srgbClr val="FFFFFF"/>
                </a:solidFill>
                <a:latin typeface="Playfair Display"/>
                <a:cs typeface="Cambria"/>
                <a:hlinkClick r:id="rId5"/>
              </a:rPr>
              <a:t>lorem@lorem-</a:t>
            </a:r>
            <a:r>
              <a:rPr lang="en-US" sz="1100" spc="-10">
                <a:solidFill>
                  <a:srgbClr val="FFFFFF"/>
                </a:solidFill>
                <a:latin typeface="Playfair Display"/>
                <a:cs typeface="Cambria"/>
                <a:hlinkClick r:id="rId5"/>
              </a:rPr>
              <a:t>domain.com</a:t>
            </a:r>
            <a:endParaRPr lang="en-US" sz="1100">
              <a:latin typeface="Playfair Display"/>
              <a:cs typeface="Cambria"/>
            </a:endParaRPr>
          </a:p>
        </p:txBody>
      </p:sp>
      <p:pic>
        <p:nvPicPr>
          <p:cNvPr id="12" name="Picture 11" descr="A black and white logo&#10;&#10;Description automatically generated">
            <a:extLst>
              <a:ext uri="{FF2B5EF4-FFF2-40B4-BE49-F238E27FC236}">
                <a16:creationId xmlns:a16="http://schemas.microsoft.com/office/drawing/2014/main" id="{12A4BA16-B2C0-3ECC-069F-8B2EF13FA46A}"/>
              </a:ext>
            </a:extLst>
          </p:cNvPr>
          <p:cNvPicPr>
            <a:picLocks noChangeAspect="1"/>
          </p:cNvPicPr>
          <p:nvPr/>
        </p:nvPicPr>
        <p:blipFill rotWithShape="1">
          <a:blip r:embed="rId6">
            <a:alphaModFix amt="10000"/>
            <a:extLst>
              <a:ext uri="{28A0092B-C50C-407E-A947-70E740481C1C}">
                <a14:useLocalDpi xmlns:a14="http://schemas.microsoft.com/office/drawing/2010/main" val="0"/>
              </a:ext>
            </a:extLst>
          </a:blip>
          <a:srcRect l="30798" t="18457" r="41960" b="51804"/>
          <a:stretch/>
        </p:blipFill>
        <p:spPr>
          <a:xfrm>
            <a:off x="5029201" y="470747"/>
            <a:ext cx="7162800" cy="5916505"/>
          </a:xfrm>
          <a:prstGeom prst="rect">
            <a:avLst/>
          </a:prstGeom>
        </p:spPr>
      </p:pic>
      <p:sp>
        <p:nvSpPr>
          <p:cNvPr id="3" name="object 10">
            <a:extLst>
              <a:ext uri="{FF2B5EF4-FFF2-40B4-BE49-F238E27FC236}">
                <a16:creationId xmlns:a16="http://schemas.microsoft.com/office/drawing/2014/main" id="{A07990F4-D350-9ABB-45D7-1744A96729C8}"/>
              </a:ext>
            </a:extLst>
          </p:cNvPr>
          <p:cNvSpPr txBox="1"/>
          <p:nvPr/>
        </p:nvSpPr>
        <p:spPr>
          <a:xfrm>
            <a:off x="501260" y="5911783"/>
            <a:ext cx="2804160" cy="951543"/>
          </a:xfrm>
          <a:prstGeom prst="rect">
            <a:avLst/>
          </a:prstGeom>
        </p:spPr>
        <p:txBody>
          <a:bodyPr vert="horz" wrap="square" lIns="0" tIns="12700" rIns="0" bIns="0" rtlCol="0" anchor="t">
            <a:spAutoFit/>
          </a:bodyPr>
          <a:lstStyle/>
          <a:p>
            <a:pPr marL="273685">
              <a:lnSpc>
                <a:spcPct val="100000"/>
              </a:lnSpc>
              <a:spcBef>
                <a:spcPts val="240"/>
              </a:spcBef>
            </a:pPr>
            <a:br>
              <a:rPr lang="en-US" sz="1200" dirty="0">
                <a:latin typeface="Playfair Display" pitchFamily="2" charset="77"/>
                <a:cs typeface="Cambria"/>
              </a:rPr>
            </a:br>
            <a:endParaRPr lang="en-US" sz="1200" dirty="0">
              <a:solidFill>
                <a:srgbClr val="FFFFFF"/>
              </a:solidFill>
              <a:latin typeface="Playfair Display" pitchFamily="2" charset="77"/>
              <a:cs typeface="Cambria"/>
            </a:endParaRPr>
          </a:p>
          <a:p>
            <a:pPr marL="273685">
              <a:lnSpc>
                <a:spcPct val="100000"/>
              </a:lnSpc>
              <a:spcBef>
                <a:spcPts val="240"/>
              </a:spcBef>
            </a:pPr>
            <a:endParaRPr lang="en-US" sz="1000" dirty="0">
              <a:solidFill>
                <a:srgbClr val="FFFFFF"/>
              </a:solidFill>
              <a:latin typeface="Playfair Display" pitchFamily="2" charset="77"/>
              <a:cs typeface="Cambria"/>
            </a:endParaRPr>
          </a:p>
          <a:p>
            <a:pPr marL="273685">
              <a:lnSpc>
                <a:spcPct val="100000"/>
              </a:lnSpc>
              <a:spcBef>
                <a:spcPts val="240"/>
              </a:spcBef>
            </a:pPr>
            <a:r>
              <a:rPr lang="en-US" sz="1000" dirty="0">
                <a:solidFill>
                  <a:srgbClr val="FFFFFF"/>
                </a:solidFill>
                <a:latin typeface="Playfair Display"/>
                <a:cs typeface="Cambria"/>
              </a:rPr>
              <a:t>25-048 (10/26)</a:t>
            </a:r>
          </a:p>
          <a:p>
            <a:pPr marL="273685">
              <a:lnSpc>
                <a:spcPct val="100000"/>
              </a:lnSpc>
              <a:spcBef>
                <a:spcPts val="240"/>
              </a:spcBef>
            </a:pPr>
            <a:endParaRPr sz="1200" dirty="0">
              <a:latin typeface="Playfair Display" pitchFamily="2" charset="77"/>
              <a:cs typeface="Cambri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olutionCenterInclusion xmlns="bf158b19-a92a-4e11-b51b-0895e7a06a8b">false</SolutionCenterInclusion>
    <TaxCatchAll xmlns="e1f82950-f9ba-460d-8766-e8c14c45838e" xsi:nil="true"/>
    <SolutionCenter xmlns="bf158b19-a92a-4e11-b51b-0895e7a06a8b" xsi:nil="true"/>
    <Owner xmlns="bf158b19-a92a-4e11-b51b-0895e7a06a8b">
      <UserInfo>
        <DisplayName/>
        <AccountId xsi:nil="true"/>
        <AccountType/>
      </UserInfo>
    </Owner>
    <lcf76f155ced4ddcb4097134ff3c332f xmlns="bf158b19-a92a-4e11-b51b-0895e7a06a8b">
      <Terms xmlns="http://schemas.microsoft.com/office/infopath/2007/PartnerControls"/>
    </lcf76f155ced4ddcb4097134ff3c332f>
    <ProductPreview xmlns="bf158b19-a92a-4e11-b51b-0895e7a06a8b" xsi:nil="true"/>
    <Thumbnail xmlns="bf158b19-a92a-4e11-b51b-0895e7a06a8b" xsi:nil="true"/>
    <Notes xmlns="bf158b19-a92a-4e11-b51b-0895e7a06a8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A19BABDEDB9E8408517A60BC6458F8B" ma:contentTypeVersion="25" ma:contentTypeDescription="Create a new document." ma:contentTypeScope="" ma:versionID="889ed3a98a5a642fdb4b2136bfea4d53">
  <xsd:schema xmlns:xsd="http://www.w3.org/2001/XMLSchema" xmlns:xs="http://www.w3.org/2001/XMLSchema" xmlns:p="http://schemas.microsoft.com/office/2006/metadata/properties" xmlns:ns2="bf158b19-a92a-4e11-b51b-0895e7a06a8b" xmlns:ns3="27110c47-0116-471a-abc9-8fcdef8acbfe" xmlns:ns4="e1f82950-f9ba-460d-8766-e8c14c45838e" targetNamespace="http://schemas.microsoft.com/office/2006/metadata/properties" ma:root="true" ma:fieldsID="8c129fe2a87f496783d8aa20392e0656" ns2:_="" ns3:_="" ns4:_="">
    <xsd:import namespace="bf158b19-a92a-4e11-b51b-0895e7a06a8b"/>
    <xsd:import namespace="27110c47-0116-471a-abc9-8fcdef8acbfe"/>
    <xsd:import namespace="e1f82950-f9ba-460d-8766-e8c14c45838e"/>
    <xsd:element name="properties">
      <xsd:complexType>
        <xsd:sequence>
          <xsd:element name="documentManagement">
            <xsd:complexType>
              <xsd:all>
                <xsd:element ref="ns2:Owner" minOccurs="0"/>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2:MediaLengthInSeconds" minOccurs="0"/>
                <xsd:element ref="ns3:SharedWithUsers" minOccurs="0"/>
                <xsd:element ref="ns3:SharedWithDetails" minOccurs="0"/>
                <xsd:element ref="ns2:SolutionCenter" minOccurs="0"/>
                <xsd:element ref="ns2:SolutionCenterInclusion" minOccurs="0"/>
                <xsd:element ref="ns2:lcf76f155ced4ddcb4097134ff3c332f" minOccurs="0"/>
                <xsd:element ref="ns4:TaxCatchAll" minOccurs="0"/>
                <xsd:element ref="ns2:MediaServiceObjectDetectorVersions" minOccurs="0"/>
                <xsd:element ref="ns2:MediaServiceSearchProperties" minOccurs="0"/>
                <xsd:element ref="ns2:ProductPreview" minOccurs="0"/>
                <xsd:element ref="ns2:Thumbnail"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158b19-a92a-4e11-b51b-0895e7a06a8b" elementFormDefault="qualified">
    <xsd:import namespace="http://schemas.microsoft.com/office/2006/documentManagement/types"/>
    <xsd:import namespace="http://schemas.microsoft.com/office/infopath/2007/PartnerControls"/>
    <xsd:element name="Owner" ma:index="8" nillable="true" ma:displayName="Owner" ma:format="Dropdown" ma:list="UserInfo" ma:SharePointGroup="0"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SolutionCenter" ma:index="22" nillable="true" ma:displayName="Solution Center" ma:format="Dropdown" ma:internalName="SolutionCenter">
      <xsd:simpleType>
        <xsd:restriction base="dms:Choice">
          <xsd:enumeration value="Yes"/>
          <xsd:enumeration value="No"/>
        </xsd:restriction>
      </xsd:simpleType>
    </xsd:element>
    <xsd:element name="SolutionCenterInclusion" ma:index="23" nillable="true" ma:displayName="Solution Center " ma:default="0" ma:format="Dropdown" ma:internalName="SolutionCenterInclusion">
      <xsd:simpleType>
        <xsd:restriction base="dms:Boolea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ed1b181e-9a28-4aaa-8ec3-01a6f2e589d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ProductPreview" ma:index="29" nillable="true" ma:displayName="Product Preview" ma:format="Thumbnail" ma:internalName="ProductPreview">
      <xsd:simpleType>
        <xsd:restriction base="dms:Unknown"/>
      </xsd:simpleType>
    </xsd:element>
    <xsd:element name="Thumbnail" ma:index="30" nillable="true" ma:displayName="Thumbnail" ma:format="Thumbnail" ma:internalName="Thumbnail">
      <xsd:simpleType>
        <xsd:restriction base="dms:Unknow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110c47-0116-471a-abc9-8fcdef8acbfe"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1f82950-f9ba-460d-8766-e8c14c45838e" elementFormDefault="qualified">
    <xsd:import namespace="http://schemas.microsoft.com/office/2006/documentManagement/types"/>
    <xsd:import namespace="http://schemas.microsoft.com/office/infopath/2007/PartnerControls"/>
    <xsd:element name="TaxCatchAll" ma:index="26" nillable="true" ma:displayName="Taxonomy Catch All Column" ma:hidden="true" ma:list="{f60d7049-734c-4e58-9530-247c44d80949}" ma:internalName="TaxCatchAll" ma:showField="CatchAllData" ma:web="e1f82950-f9ba-460d-8766-e8c14c4583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EC2C48-A0F3-450B-A938-B8F1A0AE06D8}">
  <ds:schemaRefs>
    <ds:schemaRef ds:uri="27110c47-0116-471a-abc9-8fcdef8acbfe"/>
    <ds:schemaRef ds:uri="bf158b19-a92a-4e11-b51b-0895e7a06a8b"/>
    <ds:schemaRef ds:uri="e1f82950-f9ba-460d-8766-e8c14c45838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EBB6182-D334-4593-89F3-5453E22C31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158b19-a92a-4e11-b51b-0895e7a06a8b"/>
    <ds:schemaRef ds:uri="27110c47-0116-471a-abc9-8fcdef8acbfe"/>
    <ds:schemaRef ds:uri="e1f82950-f9ba-460d-8766-e8c14c4583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C3CD04-B62B-4278-8918-3D8A1F275BF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TotalTime>
  <Words>854</Words>
  <Application>Microsoft Office PowerPoint</Application>
  <PresentationFormat>Widescreen</PresentationFormat>
  <Paragraphs>139</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Cambria</vt:lpstr>
      <vt:lpstr>Lato</vt:lpstr>
      <vt:lpstr>Playfair Display</vt:lpstr>
      <vt:lpstr>Office Theme</vt:lpstr>
      <vt:lpstr>PowerPoint Presentation</vt:lpstr>
      <vt:lpstr>PowerPoint Presentation</vt:lpstr>
      <vt:lpstr>What’s Included?</vt:lpstr>
      <vt:lpstr>Your Team</vt:lpstr>
      <vt:lpstr>An Institutional Fiduciary  You Can Count On</vt:lpstr>
      <vt:lpstr>PEP NAME Investment Menu</vt:lpstr>
      <vt:lpstr>Investment Menu (continued)</vt:lpstr>
      <vt:lpstr>PowerPoint Presentation</vt:lpstr>
      <vt:lpstr>PowerPoint Presentation</vt:lpstr>
      <vt:lpstr>Disclosures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Retirement Presentation Name</dc:title>
  <dc:creator>Bowling, Kimberly</dc:creator>
  <cp:lastModifiedBy>Kara Smith</cp:lastModifiedBy>
  <cp:revision>51</cp:revision>
  <dcterms:created xsi:type="dcterms:W3CDTF">2023-02-17T17:38:21Z</dcterms:created>
  <dcterms:modified xsi:type="dcterms:W3CDTF">2026-10-14T15:29:26Z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2023-02-17T00:00:00Z</vt:filetime>
  </property>
  <property fmtid="{D5CDD505-2E9C-101B-9397-08002B2CF9AE}" pid="3" name="LastSaved">
    <vt:filetime>2023-02-17T00:00:00Z</vt:filetime>
  </property>
  <property fmtid="{D5CDD505-2E9C-101B-9397-08002B2CF9AE}" pid="4" name="Producer">
    <vt:lpwstr>macOS Version 11.7.4 (Build 20G1120) Quartz PDFContext</vt:lpwstr>
  </property>
  <property fmtid="{D5CDD505-2E9C-101B-9397-08002B2CF9AE}" pid="5" name="ContentTypeId">
    <vt:lpwstr>0x0101009A19BABDEDB9E8408517A60BC6458F8B</vt:lpwstr>
  </property>
  <property fmtid="{D5CDD505-2E9C-101B-9397-08002B2CF9AE}" pid="6" name="MediaServiceImageTags">
    <vt:lpwstr/>
  </property>
</Properties>
</file>