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4"/>
  </p:sldMasterIdLst>
  <p:notesMasterIdLst>
    <p:notesMasterId r:id="rId18"/>
  </p:notesMasterIdLst>
  <p:sldIdLst>
    <p:sldId id="531" r:id="rId5"/>
    <p:sldId id="557" r:id="rId6"/>
    <p:sldId id="543" r:id="rId7"/>
    <p:sldId id="541" r:id="rId8"/>
    <p:sldId id="548" r:id="rId9"/>
    <p:sldId id="552" r:id="rId10"/>
    <p:sldId id="544" r:id="rId11"/>
    <p:sldId id="549" r:id="rId12"/>
    <p:sldId id="542" r:id="rId13"/>
    <p:sldId id="550" r:id="rId14"/>
    <p:sldId id="546" r:id="rId15"/>
    <p:sldId id="551" r:id="rId16"/>
    <p:sldId id="326" r:id="rId17"/>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49347A9-92FE-E268-4F59-97BE11308276}" name="Christine Whalen" initials="CW" userId="S::cwhalen@edgecoholdings.com::610a13b9-2ade-4300-a3dc-b2e9a784d7cc" providerId="AD"/>
  <p188:author id="{AF1D50AF-7C37-E999-77A0-9622833EABE9}" name="Kara Smith" initials="" userId="S::karsmith@edgecoholdings.com::b646c30a-492f-4da0-8c16-ad1e845d69b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75A"/>
    <a:srgbClr val="F58025"/>
    <a:srgbClr val="F2F2F2"/>
    <a:srgbClr val="B7C7D3"/>
    <a:srgbClr val="003764"/>
    <a:srgbClr val="C8C8C8"/>
    <a:srgbClr val="A12B2A"/>
    <a:srgbClr val="5B7E96"/>
    <a:srgbClr val="24272A"/>
    <a:srgbClr val="6AAA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8BAC18-78BE-949B-F90B-FAD7D993590D}" v="7" dt="2026-02-20T15:41:50.78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BE8BAC18-78BE-949B-F90B-FAD7D993590D}"/>
    <pc:docChg chg="modSld">
      <pc:chgData name="" userId="" providerId="" clId="Web-{BE8BAC18-78BE-949B-F90B-FAD7D993590D}" dt="2026-02-20T15:41:49.833" v="2" actId="20577"/>
      <pc:docMkLst>
        <pc:docMk/>
      </pc:docMkLst>
      <pc:sldChg chg="modSp">
        <pc:chgData name="" userId="" providerId="" clId="Web-{BE8BAC18-78BE-949B-F90B-FAD7D993590D}" dt="2026-02-20T15:41:49.833" v="2" actId="20577"/>
        <pc:sldMkLst>
          <pc:docMk/>
          <pc:sldMk cId="0" sldId="292"/>
        </pc:sldMkLst>
        <pc:spChg chg="mod">
          <ac:chgData name="" userId="" providerId="" clId="Web-{BE8BAC18-78BE-949B-F90B-FAD7D993590D}" dt="2026-02-20T15:41:49.833" v="2" actId="20577"/>
          <ac:spMkLst>
            <pc:docMk/>
            <pc:sldMk cId="0" sldId="292"/>
            <ac:spMk id="27" creationId="{35CA0D08-6BDD-9079-CEFE-4429139C000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C70714BD-5687-4A2C-A9DB-074E9058850E}" type="datetimeFigureOut">
              <a:rPr lang="en-US" smtClean="0"/>
              <a:t>10/14/2026</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94B2025E-6403-4C62-8EFE-32017D77F06C}" type="slidenum">
              <a:rPr lang="en-US" smtClean="0"/>
              <a:t>‹#›</a:t>
            </a:fld>
            <a:endParaRPr lang="en-US"/>
          </a:p>
        </p:txBody>
      </p:sp>
    </p:spTree>
    <p:extLst>
      <p:ext uri="{BB962C8B-B14F-4D97-AF65-F5344CB8AC3E}">
        <p14:creationId xmlns:p14="http://schemas.microsoft.com/office/powerpoint/2010/main" val="4182898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B2025E-6403-4C62-8EFE-32017D77F06C}" type="slidenum">
              <a:rPr lang="en-US" smtClean="0"/>
              <a:t>1</a:t>
            </a:fld>
            <a:endParaRPr lang="en-US"/>
          </a:p>
        </p:txBody>
      </p:sp>
    </p:spTree>
    <p:extLst>
      <p:ext uri="{BB962C8B-B14F-4D97-AF65-F5344CB8AC3E}">
        <p14:creationId xmlns:p14="http://schemas.microsoft.com/office/powerpoint/2010/main" val="4218980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B2025E-6403-4C62-8EFE-32017D77F06C}" type="slidenum">
              <a:rPr lang="en-US" smtClean="0"/>
              <a:t>9</a:t>
            </a:fld>
            <a:endParaRPr lang="en-US"/>
          </a:p>
        </p:txBody>
      </p:sp>
    </p:spTree>
    <p:extLst>
      <p:ext uri="{BB962C8B-B14F-4D97-AF65-F5344CB8AC3E}">
        <p14:creationId xmlns:p14="http://schemas.microsoft.com/office/powerpoint/2010/main" val="2082633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4B2025E-6403-4C62-8EFE-32017D77F06C}" type="slidenum">
              <a:rPr lang="en-US" smtClean="0"/>
              <a:t>13</a:t>
            </a:fld>
            <a:endParaRPr lang="en-US"/>
          </a:p>
        </p:txBody>
      </p:sp>
    </p:spTree>
    <p:extLst>
      <p:ext uri="{BB962C8B-B14F-4D97-AF65-F5344CB8AC3E}">
        <p14:creationId xmlns:p14="http://schemas.microsoft.com/office/powerpoint/2010/main" val="35036409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sp>
        <p:nvSpPr>
          <p:cNvPr id="2" name="Holder 2"/>
          <p:cNvSpPr>
            <a:spLocks noGrp="1"/>
          </p:cNvSpPr>
          <p:nvPr>
            <p:ph type="ctrTitle"/>
          </p:nvPr>
        </p:nvSpPr>
        <p:spPr>
          <a:xfrm>
            <a:off x="4391311" y="2557779"/>
            <a:ext cx="3409376" cy="635000"/>
          </a:xfrm>
          <a:prstGeom prst="rect">
            <a:avLst/>
          </a:prstGeom>
        </p:spPr>
        <p:txBody>
          <a:bodyPr wrap="square" lIns="0" tIns="0" rIns="0" bIns="0">
            <a:spAutoFit/>
          </a:bodyPr>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965"/>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F6FAFB"/>
          </a:solidFill>
        </p:spPr>
        <p:txBody>
          <a:bodyPr wrap="square" lIns="0" tIns="0" rIns="0" bIns="0" rtlCol="0"/>
          <a:lstStyle/>
          <a:p>
            <a:endParaRPr/>
          </a:p>
        </p:txBody>
      </p:sp>
      <p:sp>
        <p:nvSpPr>
          <p:cNvPr id="19" name="bg object 19"/>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2" name="Holder 2"/>
          <p:cNvSpPr>
            <a:spLocks noGrp="1"/>
          </p:cNvSpPr>
          <p:nvPr>
            <p:ph type="title"/>
          </p:nvPr>
        </p:nvSpPr>
        <p:spPr>
          <a:xfrm>
            <a:off x="620185" y="860576"/>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pic>
        <p:nvPicPr>
          <p:cNvPr id="9" name="Picture 8">
            <a:extLst>
              <a:ext uri="{FF2B5EF4-FFF2-40B4-BE49-F238E27FC236}">
                <a16:creationId xmlns:a16="http://schemas.microsoft.com/office/drawing/2014/main" id="{BC96D5A8-A20E-B76B-A31D-0E21D4C53CE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948278"/>
            <a:ext cx="2319028" cy="833522"/>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620185" y="427227"/>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5" name="Holder 2">
            <a:extLst>
              <a:ext uri="{FF2B5EF4-FFF2-40B4-BE49-F238E27FC236}">
                <a16:creationId xmlns:a16="http://schemas.microsoft.com/office/drawing/2014/main" id="{F62119A4-C938-1B08-B7D3-38389F16D83C}"/>
              </a:ext>
            </a:extLst>
          </p:cNvPr>
          <p:cNvSpPr>
            <a:spLocks noGrp="1"/>
          </p:cNvSpPr>
          <p:nvPr>
            <p:ph type="title"/>
          </p:nvPr>
        </p:nvSpPr>
        <p:spPr>
          <a:xfrm>
            <a:off x="620185" y="427227"/>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Title Slide">
    <p:bg>
      <p:bgPr>
        <a:solidFill>
          <a:srgbClr val="F6FAFB"/>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77C6F83-6F2A-656B-2B6E-CE80975B5931}"/>
              </a:ext>
            </a:extLst>
          </p:cNvPr>
          <p:cNvSpPr>
            <a:spLocks noGrp="1"/>
          </p:cNvSpPr>
          <p:nvPr>
            <p:ph type="pic" sz="quarter" idx="10"/>
          </p:nvPr>
        </p:nvSpPr>
        <p:spPr>
          <a:xfrm>
            <a:off x="1" y="0"/>
            <a:ext cx="12191999" cy="6858000"/>
          </a:xfrm>
          <a:prstGeom prst="rect">
            <a:avLst/>
          </a:prstGeom>
          <a:pattFill prst="pct5">
            <a:fgClr>
              <a:schemeClr val="accent1"/>
            </a:fgClr>
            <a:bgClr>
              <a:schemeClr val="bg1"/>
            </a:bgClr>
          </a:pattFill>
        </p:spPr>
        <p:txBody>
          <a:bodyPr/>
          <a:lstStyle/>
          <a:p>
            <a:endParaRPr lang="en-ID"/>
          </a:p>
        </p:txBody>
      </p:sp>
    </p:spTree>
    <p:extLst>
      <p:ext uri="{BB962C8B-B14F-4D97-AF65-F5344CB8AC3E}">
        <p14:creationId xmlns:p14="http://schemas.microsoft.com/office/powerpoint/2010/main" val="103678816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F6FAFB"/>
          </a:solidFill>
        </p:spPr>
        <p:txBody>
          <a:bodyPr wrap="square" lIns="0" tIns="0" rIns="0" bIns="0" rtlCol="0"/>
          <a:lstStyle/>
          <a:p>
            <a:endParaRPr/>
          </a:p>
        </p:txBody>
      </p:sp>
      <p:sp>
        <p:nvSpPr>
          <p:cNvPr id="2" name="Holder 2"/>
          <p:cNvSpPr>
            <a:spLocks noGrp="1"/>
          </p:cNvSpPr>
          <p:nvPr>
            <p:ph type="title"/>
          </p:nvPr>
        </p:nvSpPr>
        <p:spPr>
          <a:xfrm>
            <a:off x="620185" y="427227"/>
            <a:ext cx="10951628" cy="615553"/>
          </a:xfrm>
          <a:prstGeom prst="rect">
            <a:avLst/>
          </a:prstGeom>
        </p:spPr>
        <p:txBody>
          <a:bodyPr wrap="square" lIns="0" tIns="0" rIns="0" bIns="0">
            <a:spAutoFit/>
          </a:bodyPr>
          <a:lstStyle>
            <a:lvl1pPr>
              <a:defRPr sz="4000" b="0" i="0">
                <a:solidFill>
                  <a:srgbClr val="003764"/>
                </a:solidFill>
                <a:latin typeface="Cambria"/>
                <a:cs typeface="Cambria"/>
              </a:defRPr>
            </a:lvl1pPr>
          </a:lstStyle>
          <a:p>
            <a:endParaRPr/>
          </a:p>
        </p:txBody>
      </p:sp>
      <p:sp>
        <p:nvSpPr>
          <p:cNvPr id="3" name="Holder 3"/>
          <p:cNvSpPr>
            <a:spLocks noGrp="1"/>
          </p:cNvSpPr>
          <p:nvPr>
            <p:ph type="body" idx="1"/>
          </p:nvPr>
        </p:nvSpPr>
        <p:spPr>
          <a:xfrm>
            <a:off x="778936" y="2100394"/>
            <a:ext cx="10604500" cy="210439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b="0" i="0">
          <a:latin typeface="Playfair Display" pitchFamily="2" charset="77"/>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www.americantcs.com/pep-partners-resources/"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amazon.com/FCLMHD-InchYellow-Envelopes-Resistant-Supplies/dp/B0BW8BR5M8/ref=sr_1_1_sspa?crid=2Q6ZEP01NTHNX&amp;dib=eyJ2IjoiMSJ9.kPFxrG6FqYnxzTHb3y921OOhuZf1ZYB_LWkjA6fQTzqFa3cAtZM0pX0d9oQMroacqH5P4Qd0iRLENB4zo2rP5hRWsUkkWdX9YG4Cq1EMiUb2zhfkyY9VPhQ2MeEajLiMb84l4U0gfWSRa96Utilpj8vvcjG2V6jMYz8S8WcLmfos4HgTyjzOtxMXNybevYLVuJ_CWRa0igBout9akdT1WNx8iNX1fWduouTT88OUCN11OCR2HSR7O60M-YwzD2SZa9CrVHuVR1b8lJ2DxxBsSFdx_W8hUBv-VZ9XrVTor64.i0PSVVVUUMfYy2D4ihAAci1gd_FrIFwyQbPZ6NZDZL8&amp;dib_tag=se&amp;keywords=padded%2Benvelopes%2B6x9&amp;qid=1762786509&amp;sprefix=padded%2Benvelopes%2Caps%2C383&amp;sr=8-1-spons&amp;sp_csd=d2lkZ2V0TmFtZT1zcF9hdGY&amp;th=1" TargetMode="External"/><Relationship Id="rId7" Type="http://schemas.openxmlformats.org/officeDocument/2006/relationships/image" Target="../media/image11.jpeg"/><Relationship Id="rId2" Type="http://schemas.openxmlformats.org/officeDocument/2006/relationships/hyperlink" Target="https://www.4imprint.com/product/6529-S/Rectangular-Key-Light-Opaque" TargetMode="External"/><Relationship Id="rId1" Type="http://schemas.openxmlformats.org/officeDocument/2006/relationships/slideLayout" Target="../slideLayouts/slideLayout5.xml"/><Relationship Id="rId6" Type="http://schemas.openxmlformats.org/officeDocument/2006/relationships/hyperlink" Target="https://www.amazon.com/Pieces-Points-Adhesive-Removable-Balloons/dp/B0948WG3KV/ref=sr_1_1?dib=eyJ2IjoiMSJ9.P7iJm2MYrXV36nx9Y7TJLxzVRz2gg0O8QJGZCGXsX6dJzqzKvEvKUOD8HB1EispLK_hkceloruevVL-kF3_JDjcjYwTrN8U0jaWSQLM7cWm-_DCmimGetDluitnqvsTJ_026tDPLacPicjgQXVphNEGDvE_ZHbKls_S4G2kzdr641--SueY5VSzNo9uvWjAPAYoURn_0casBFlJmSJeQ6h6SfqYN8bli43yja4OmOJiI2sAWN8SkLTusVcaCHJ-F9hFQfKUZcUZ9L3Wiq9YMtiqLUpAzsSGham5QmlFM_nQ.-Q6r4xA1h7fDIL7NodtYYAiNjJlNmqE1VUb70PDnnnI&amp;dib_tag=se&amp;keywords=glue+dots&amp;qid=1761054407&amp;sr=8-1" TargetMode="External"/><Relationship Id="rId5" Type="http://schemas.openxmlformats.org/officeDocument/2006/relationships/image" Target="../media/image9.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4">
            <a:extLst>
              <a:ext uri="{FF2B5EF4-FFF2-40B4-BE49-F238E27FC236}">
                <a16:creationId xmlns:a16="http://schemas.microsoft.com/office/drawing/2014/main" id="{361BABA7-59CF-ED30-14B1-8262C6FC4767}"/>
              </a:ext>
            </a:extLst>
          </p:cNvPr>
          <p:cNvPicPr>
            <a:picLocks noChangeAspect="1"/>
          </p:cNvPicPr>
          <p:nvPr/>
        </p:nvPicPr>
        <p:blipFill rotWithShape="1">
          <a:blip r:embed="rId3">
            <a:extLst>
              <a:ext uri="{28A0092B-C50C-407E-A947-70E740481C1C}">
                <a14:useLocalDpi xmlns:a14="http://schemas.microsoft.com/office/drawing/2010/main" val="0"/>
              </a:ext>
            </a:extLst>
          </a:blip>
          <a:srcRect r="46916" b="25280"/>
          <a:stretch/>
        </p:blipFill>
        <p:spPr>
          <a:xfrm>
            <a:off x="-1" y="0"/>
            <a:ext cx="12192001" cy="6858000"/>
          </a:xfrm>
          <a:prstGeom prst="rect">
            <a:avLst/>
          </a:prstGeom>
        </p:spPr>
      </p:pic>
      <p:grpSp>
        <p:nvGrpSpPr>
          <p:cNvPr id="3" name="Group 2">
            <a:extLst>
              <a:ext uri="{FF2B5EF4-FFF2-40B4-BE49-F238E27FC236}">
                <a16:creationId xmlns:a16="http://schemas.microsoft.com/office/drawing/2014/main" id="{C1575360-864F-2EB1-2FDC-9474DB5754E6}"/>
              </a:ext>
            </a:extLst>
          </p:cNvPr>
          <p:cNvGrpSpPr/>
          <p:nvPr/>
        </p:nvGrpSpPr>
        <p:grpSpPr>
          <a:xfrm>
            <a:off x="0" y="6136640"/>
            <a:ext cx="12192000" cy="431776"/>
            <a:chOff x="0" y="6136640"/>
            <a:chExt cx="12192000" cy="431776"/>
          </a:xfrm>
        </p:grpSpPr>
        <p:sp>
          <p:nvSpPr>
            <p:cNvPr id="4" name="Rectangle 3">
              <a:extLst>
                <a:ext uri="{FF2B5EF4-FFF2-40B4-BE49-F238E27FC236}">
                  <a16:creationId xmlns:a16="http://schemas.microsoft.com/office/drawing/2014/main" id="{C61E978F-FC7D-9FAF-D18A-3B1D4071EED7}"/>
                </a:ext>
              </a:extLst>
            </p:cNvPr>
            <p:cNvSpPr/>
            <p:nvPr/>
          </p:nvSpPr>
          <p:spPr>
            <a:xfrm>
              <a:off x="0" y="6136640"/>
              <a:ext cx="12192000" cy="431776"/>
            </a:xfrm>
            <a:prstGeom prst="rect">
              <a:avLst/>
            </a:prstGeom>
            <a:solidFill>
              <a:srgbClr val="003764">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16">
                <a:latin typeface="Lato" panose="020F0502020204030203" pitchFamily="34" charset="0"/>
              </a:endParaRPr>
            </a:p>
          </p:txBody>
        </p:sp>
        <p:cxnSp>
          <p:nvCxnSpPr>
            <p:cNvPr id="5" name="Straight Connector 4">
              <a:extLst>
                <a:ext uri="{FF2B5EF4-FFF2-40B4-BE49-F238E27FC236}">
                  <a16:creationId xmlns:a16="http://schemas.microsoft.com/office/drawing/2014/main" id="{3D7A3814-DD07-6A5D-E9CF-32DCDC6C67A0}"/>
                </a:ext>
              </a:extLst>
            </p:cNvPr>
            <p:cNvCxnSpPr/>
            <p:nvPr/>
          </p:nvCxnSpPr>
          <p:spPr>
            <a:xfrm>
              <a:off x="0" y="6136640"/>
              <a:ext cx="121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D76F4714-02C7-BF31-045E-D7D18AAC22F1}"/>
              </a:ext>
            </a:extLst>
          </p:cNvPr>
          <p:cNvSpPr txBox="1"/>
          <p:nvPr/>
        </p:nvSpPr>
        <p:spPr>
          <a:xfrm>
            <a:off x="3051703" y="3429000"/>
            <a:ext cx="5826654" cy="387798"/>
          </a:xfrm>
          <a:prstGeom prst="rect">
            <a:avLst/>
          </a:prstGeom>
          <a:noFill/>
        </p:spPr>
        <p:txBody>
          <a:bodyPr wrap="square" lIns="0" tIns="0" rIns="0" bIns="0" rtlCol="0" anchor="t">
            <a:spAutoFit/>
          </a:bodyPr>
          <a:lstStyle/>
          <a:p>
            <a:pPr algn="ctr">
              <a:lnSpc>
                <a:spcPct val="90000"/>
              </a:lnSpc>
            </a:pPr>
            <a:r>
              <a:rPr lang="en-US" sz="2800" spc="-100" dirty="0">
                <a:solidFill>
                  <a:srgbClr val="003764"/>
                </a:solidFill>
                <a:latin typeface="Playfair Display"/>
                <a:ea typeface="Lato"/>
                <a:cs typeface="Lato"/>
              </a:rPr>
              <a:t>Marketing Pooled Employer Plans</a:t>
            </a:r>
          </a:p>
        </p:txBody>
      </p:sp>
      <p:pic>
        <p:nvPicPr>
          <p:cNvPr id="14" name="Picture 13" descr="A black background with white text&#10;&#10;Description automatically generated with low confidence">
            <a:extLst>
              <a:ext uri="{FF2B5EF4-FFF2-40B4-BE49-F238E27FC236}">
                <a16:creationId xmlns:a16="http://schemas.microsoft.com/office/drawing/2014/main" id="{DA2FF05A-A4F7-B229-4B7D-08130050612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043" t="25932" r="13396" b="29143"/>
          <a:stretch/>
        </p:blipFill>
        <p:spPr>
          <a:xfrm>
            <a:off x="3634408" y="1850303"/>
            <a:ext cx="3954354" cy="856951"/>
          </a:xfrm>
          <a:prstGeom prst="rect">
            <a:avLst/>
          </a:prstGeom>
        </p:spPr>
      </p:pic>
    </p:spTree>
    <p:extLst>
      <p:ext uri="{BB962C8B-B14F-4D97-AF65-F5344CB8AC3E}">
        <p14:creationId xmlns:p14="http://schemas.microsoft.com/office/powerpoint/2010/main" val="642472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2D111-4462-EB48-9886-83DFA7BF03B3}"/>
            </a:ext>
          </a:extLst>
        </p:cNvPr>
        <p:cNvGrpSpPr/>
        <p:nvPr/>
      </p:nvGrpSpPr>
      <p:grpSpPr>
        <a:xfrm>
          <a:off x="0" y="0"/>
          <a:ext cx="0" cy="0"/>
          <a:chOff x="0" y="0"/>
          <a:chExt cx="0" cy="0"/>
        </a:xfrm>
      </p:grpSpPr>
      <p:pic>
        <p:nvPicPr>
          <p:cNvPr id="21" name="Picture 6">
            <a:extLst>
              <a:ext uri="{FF2B5EF4-FFF2-40B4-BE49-F238E27FC236}">
                <a16:creationId xmlns:a16="http://schemas.microsoft.com/office/drawing/2014/main" id="{EF36394D-0DAD-3847-13BC-F7DD35FBC0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3460" y="4831118"/>
            <a:ext cx="2266950" cy="2266950"/>
          </a:xfrm>
          <a:prstGeom prst="rect">
            <a:avLst/>
          </a:prstGeom>
          <a:noFill/>
          <a:extLst>
            <a:ext uri="{909E8E84-426E-40DD-AFC4-6F175D3DCCD1}">
              <a14:hiddenFill xmlns:a14="http://schemas.microsoft.com/office/drawing/2010/main">
                <a:solidFill>
                  <a:srgbClr val="FFFFFF"/>
                </a:solidFill>
              </a14:hiddenFill>
            </a:ext>
          </a:extLst>
        </p:spPr>
      </p:pic>
      <p:sp>
        <p:nvSpPr>
          <p:cNvPr id="4" name="object 4">
            <a:extLst>
              <a:ext uri="{FF2B5EF4-FFF2-40B4-BE49-F238E27FC236}">
                <a16:creationId xmlns:a16="http://schemas.microsoft.com/office/drawing/2014/main" id="{E588E439-A31C-3D74-4DB8-EA3B3C46706A}"/>
              </a:ext>
            </a:extLst>
          </p:cNvPr>
          <p:cNvSpPr/>
          <p:nvPr/>
        </p:nvSpPr>
        <p:spPr>
          <a:xfrm>
            <a:off x="533400" y="533400"/>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BD7BD961-CE5D-7966-F869-3A380D93CAA9}"/>
              </a:ext>
            </a:extLst>
          </p:cNvPr>
          <p:cNvSpPr txBox="1">
            <a:spLocks noGrp="1"/>
          </p:cNvSpPr>
          <p:nvPr>
            <p:ph type="title"/>
          </p:nvPr>
        </p:nvSpPr>
        <p:spPr>
          <a:xfrm>
            <a:off x="510382" y="624578"/>
            <a:ext cx="6652418" cy="1120820"/>
          </a:xfrm>
          <a:prstGeom prst="rect">
            <a:avLst/>
          </a:prstGeom>
        </p:spPr>
        <p:txBody>
          <a:bodyPr vert="horz" wrap="square" lIns="0" tIns="12700" rIns="0" bIns="0" rtlCol="0" anchor="t">
            <a:spAutoFit/>
          </a:bodyPr>
          <a:lstStyle/>
          <a:p>
            <a:pPr marL="12700">
              <a:lnSpc>
                <a:spcPct val="100000"/>
              </a:lnSpc>
              <a:spcBef>
                <a:spcPts val="100"/>
              </a:spcBef>
            </a:pPr>
            <a:r>
              <a:rPr lang="en-US" sz="3600" spc="-95" dirty="0">
                <a:latin typeface="Playfair Display"/>
              </a:rPr>
              <a:t>An Institutional Fiduciary </a:t>
            </a:r>
            <a:br>
              <a:rPr lang="en-US" sz="3600" spc="-95" dirty="0"/>
            </a:br>
            <a:r>
              <a:rPr lang="en-US" sz="3600" spc="-95" dirty="0">
                <a:latin typeface="Playfair Display"/>
              </a:rPr>
              <a:t>You Can Count On</a:t>
            </a:r>
            <a:endParaRPr sz="3600" spc="-20" dirty="0">
              <a:latin typeface="Playfair Display"/>
            </a:endParaRPr>
          </a:p>
        </p:txBody>
      </p:sp>
      <p:sp>
        <p:nvSpPr>
          <p:cNvPr id="7" name="Text Placeholder 2">
            <a:extLst>
              <a:ext uri="{FF2B5EF4-FFF2-40B4-BE49-F238E27FC236}">
                <a16:creationId xmlns:a16="http://schemas.microsoft.com/office/drawing/2014/main" id="{4BE34DF1-D979-E6F9-80E5-F9B88E416EAA}"/>
              </a:ext>
            </a:extLst>
          </p:cNvPr>
          <p:cNvSpPr txBox="1">
            <a:spLocks/>
          </p:cNvSpPr>
          <p:nvPr/>
        </p:nvSpPr>
        <p:spPr>
          <a:xfrm>
            <a:off x="549931" y="2029482"/>
            <a:ext cx="5459368" cy="332484"/>
          </a:xfrm>
          <a:prstGeom prst="rect">
            <a:avLst/>
          </a:prstGeom>
        </p:spPr>
        <p:txBody>
          <a:bodyPr lIns="0" tIns="0" rIns="0" bIns="0" anchor="t"/>
          <a:lstStyle>
            <a:lvl1pPr marL="0" indent="0">
              <a:buNone/>
              <a:defRPr sz="2400" b="1" i="0" spc="-150">
                <a:solidFill>
                  <a:srgbClr val="53585A"/>
                </a:solidFill>
                <a:latin typeface="Lato" panose="020F0502020204030203" pitchFamily="34" charset="0"/>
                <a:ea typeface="Lato" panose="020F0502020204030203" pitchFamily="34" charset="0"/>
                <a:cs typeface="Lato" panose="020F0502020204030203" pitchFamily="34" charset="0"/>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lang="en-US" sz="1600" b="0" spc="0" dirty="0">
                <a:solidFill>
                  <a:srgbClr val="F58025"/>
                </a:solidFill>
                <a:latin typeface="Lato"/>
                <a:ea typeface="Lato"/>
                <a:cs typeface="Lato"/>
              </a:rPr>
              <a:t>About Us</a:t>
            </a:r>
          </a:p>
        </p:txBody>
      </p:sp>
      <p:sp>
        <p:nvSpPr>
          <p:cNvPr id="10" name="object 3">
            <a:extLst>
              <a:ext uri="{FF2B5EF4-FFF2-40B4-BE49-F238E27FC236}">
                <a16:creationId xmlns:a16="http://schemas.microsoft.com/office/drawing/2014/main" id="{9CB4DE49-41DE-3130-71D6-6A8421DB1F9F}"/>
              </a:ext>
            </a:extLst>
          </p:cNvPr>
          <p:cNvSpPr/>
          <p:nvPr/>
        </p:nvSpPr>
        <p:spPr>
          <a:xfrm>
            <a:off x="7763574" y="0"/>
            <a:ext cx="1609439" cy="6858000"/>
          </a:xfrm>
          <a:custGeom>
            <a:avLst/>
            <a:gdLst/>
            <a:ahLst/>
            <a:cxnLst/>
            <a:rect l="l" t="t" r="r" b="b"/>
            <a:pathLst>
              <a:path w="2334259" h="6858000">
                <a:moveTo>
                  <a:pt x="2333781" y="0"/>
                </a:moveTo>
                <a:lnTo>
                  <a:pt x="0" y="0"/>
                </a:lnTo>
                <a:lnTo>
                  <a:pt x="0" y="6857999"/>
                </a:lnTo>
                <a:lnTo>
                  <a:pt x="2333781" y="6857999"/>
                </a:lnTo>
                <a:lnTo>
                  <a:pt x="2333781" y="0"/>
                </a:lnTo>
                <a:close/>
              </a:path>
            </a:pathLst>
          </a:custGeom>
          <a:solidFill>
            <a:srgbClr val="003764"/>
          </a:solidFill>
        </p:spPr>
        <p:txBody>
          <a:bodyPr wrap="square" lIns="0" tIns="0" rIns="0" bIns="0" rtlCol="0"/>
          <a:lstStyle>
            <a:defPPr>
              <a:defRPr kern="0"/>
            </a:defPPr>
          </a:lstStyle>
          <a:p>
            <a:endParaRPr/>
          </a:p>
        </p:txBody>
      </p:sp>
      <p:pic>
        <p:nvPicPr>
          <p:cNvPr id="1030" name="Picture 6">
            <a:extLst>
              <a:ext uri="{FF2B5EF4-FFF2-40B4-BE49-F238E27FC236}">
                <a16:creationId xmlns:a16="http://schemas.microsoft.com/office/drawing/2014/main" id="{78200615-968E-5787-190D-9B693BE203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4538" y="1121832"/>
            <a:ext cx="2266950" cy="2266950"/>
          </a:xfrm>
          <a:prstGeom prst="rect">
            <a:avLst/>
          </a:prstGeom>
          <a:noFill/>
          <a:extLst>
            <a:ext uri="{909E8E84-426E-40DD-AFC4-6F175D3DCCD1}">
              <a14:hiddenFill xmlns:a14="http://schemas.microsoft.com/office/drawing/2010/main">
                <a:solidFill>
                  <a:srgbClr val="FFFFFF"/>
                </a:solidFill>
              </a14:hiddenFill>
            </a:ext>
          </a:extLst>
        </p:spPr>
      </p:pic>
      <p:sp>
        <p:nvSpPr>
          <p:cNvPr id="12" name="object 5">
            <a:extLst>
              <a:ext uri="{FF2B5EF4-FFF2-40B4-BE49-F238E27FC236}">
                <a16:creationId xmlns:a16="http://schemas.microsoft.com/office/drawing/2014/main" id="{C91C1DD5-1E88-3E5C-1BE8-BEDAF80A4B42}"/>
              </a:ext>
            </a:extLst>
          </p:cNvPr>
          <p:cNvSpPr/>
          <p:nvPr/>
        </p:nvSpPr>
        <p:spPr>
          <a:xfrm>
            <a:off x="8307128" y="2642549"/>
            <a:ext cx="1561480" cy="1561480"/>
          </a:xfrm>
          <a:custGeom>
            <a:avLst/>
            <a:gdLst/>
            <a:ahLst/>
            <a:cxnLst/>
            <a:rect l="l" t="t" r="r" b="b"/>
            <a:pathLst>
              <a:path w="1299209" h="1299210">
                <a:moveTo>
                  <a:pt x="649461" y="0"/>
                </a:moveTo>
                <a:lnTo>
                  <a:pt x="600991" y="1781"/>
                </a:lnTo>
                <a:lnTo>
                  <a:pt x="553488" y="7041"/>
                </a:lnTo>
                <a:lnTo>
                  <a:pt x="507079" y="15655"/>
                </a:lnTo>
                <a:lnTo>
                  <a:pt x="461888" y="27497"/>
                </a:lnTo>
                <a:lnTo>
                  <a:pt x="418041" y="42441"/>
                </a:lnTo>
                <a:lnTo>
                  <a:pt x="375665" y="60362"/>
                </a:lnTo>
                <a:lnTo>
                  <a:pt x="334883" y="81134"/>
                </a:lnTo>
                <a:lnTo>
                  <a:pt x="295823" y="104632"/>
                </a:lnTo>
                <a:lnTo>
                  <a:pt x="258609" y="130730"/>
                </a:lnTo>
                <a:lnTo>
                  <a:pt x="223367" y="159302"/>
                </a:lnTo>
                <a:lnTo>
                  <a:pt x="190222" y="190223"/>
                </a:lnTo>
                <a:lnTo>
                  <a:pt x="159302" y="223367"/>
                </a:lnTo>
                <a:lnTo>
                  <a:pt x="130729" y="258609"/>
                </a:lnTo>
                <a:lnTo>
                  <a:pt x="104632" y="295823"/>
                </a:lnTo>
                <a:lnTo>
                  <a:pt x="81134" y="334883"/>
                </a:lnTo>
                <a:lnTo>
                  <a:pt x="60362" y="375665"/>
                </a:lnTo>
                <a:lnTo>
                  <a:pt x="42441" y="418042"/>
                </a:lnTo>
                <a:lnTo>
                  <a:pt x="27497" y="461889"/>
                </a:lnTo>
                <a:lnTo>
                  <a:pt x="15655" y="507080"/>
                </a:lnTo>
                <a:lnTo>
                  <a:pt x="7041" y="553489"/>
                </a:lnTo>
                <a:lnTo>
                  <a:pt x="1781" y="600992"/>
                </a:lnTo>
                <a:lnTo>
                  <a:pt x="0" y="649462"/>
                </a:lnTo>
                <a:lnTo>
                  <a:pt x="1781" y="697932"/>
                </a:lnTo>
                <a:lnTo>
                  <a:pt x="7041" y="745435"/>
                </a:lnTo>
                <a:lnTo>
                  <a:pt x="15655" y="791844"/>
                </a:lnTo>
                <a:lnTo>
                  <a:pt x="27497" y="837035"/>
                </a:lnTo>
                <a:lnTo>
                  <a:pt x="42441" y="880882"/>
                </a:lnTo>
                <a:lnTo>
                  <a:pt x="60362" y="923259"/>
                </a:lnTo>
                <a:lnTo>
                  <a:pt x="81134" y="964040"/>
                </a:lnTo>
                <a:lnTo>
                  <a:pt x="104632" y="1003101"/>
                </a:lnTo>
                <a:lnTo>
                  <a:pt x="130729" y="1040315"/>
                </a:lnTo>
                <a:lnTo>
                  <a:pt x="159302" y="1075557"/>
                </a:lnTo>
                <a:lnTo>
                  <a:pt x="190222" y="1108701"/>
                </a:lnTo>
                <a:lnTo>
                  <a:pt x="223367" y="1139622"/>
                </a:lnTo>
                <a:lnTo>
                  <a:pt x="258609" y="1168194"/>
                </a:lnTo>
                <a:lnTo>
                  <a:pt x="295823" y="1194291"/>
                </a:lnTo>
                <a:lnTo>
                  <a:pt x="334883" y="1217789"/>
                </a:lnTo>
                <a:lnTo>
                  <a:pt x="375665" y="1238561"/>
                </a:lnTo>
                <a:lnTo>
                  <a:pt x="418041" y="1256482"/>
                </a:lnTo>
                <a:lnTo>
                  <a:pt x="461888" y="1271426"/>
                </a:lnTo>
                <a:lnTo>
                  <a:pt x="507079" y="1283268"/>
                </a:lnTo>
                <a:lnTo>
                  <a:pt x="553488" y="1291882"/>
                </a:lnTo>
                <a:lnTo>
                  <a:pt x="600991" y="1297142"/>
                </a:lnTo>
                <a:lnTo>
                  <a:pt x="649461" y="1298924"/>
                </a:lnTo>
                <a:lnTo>
                  <a:pt x="697931" y="1297142"/>
                </a:lnTo>
                <a:lnTo>
                  <a:pt x="745434" y="1291882"/>
                </a:lnTo>
                <a:lnTo>
                  <a:pt x="791844" y="1283268"/>
                </a:lnTo>
                <a:lnTo>
                  <a:pt x="837035" y="1271426"/>
                </a:lnTo>
                <a:lnTo>
                  <a:pt x="880881" y="1256482"/>
                </a:lnTo>
                <a:lnTo>
                  <a:pt x="923258" y="1238561"/>
                </a:lnTo>
                <a:lnTo>
                  <a:pt x="964040" y="1217789"/>
                </a:lnTo>
                <a:lnTo>
                  <a:pt x="1003100" y="1194291"/>
                </a:lnTo>
                <a:lnTo>
                  <a:pt x="1040314" y="1168194"/>
                </a:lnTo>
                <a:lnTo>
                  <a:pt x="1075556" y="1139622"/>
                </a:lnTo>
                <a:lnTo>
                  <a:pt x="1108701" y="1108701"/>
                </a:lnTo>
                <a:lnTo>
                  <a:pt x="1139622" y="1075557"/>
                </a:lnTo>
                <a:lnTo>
                  <a:pt x="1168194" y="1040315"/>
                </a:lnTo>
                <a:lnTo>
                  <a:pt x="1194291" y="1003101"/>
                </a:lnTo>
                <a:lnTo>
                  <a:pt x="1217789" y="964040"/>
                </a:lnTo>
                <a:lnTo>
                  <a:pt x="1238561" y="923259"/>
                </a:lnTo>
                <a:lnTo>
                  <a:pt x="1256482" y="880882"/>
                </a:lnTo>
                <a:lnTo>
                  <a:pt x="1271426" y="837035"/>
                </a:lnTo>
                <a:lnTo>
                  <a:pt x="1283268" y="791844"/>
                </a:lnTo>
                <a:lnTo>
                  <a:pt x="1291882" y="745435"/>
                </a:lnTo>
                <a:lnTo>
                  <a:pt x="1297142" y="697932"/>
                </a:lnTo>
                <a:lnTo>
                  <a:pt x="1298924" y="649462"/>
                </a:lnTo>
                <a:lnTo>
                  <a:pt x="1297142" y="600992"/>
                </a:lnTo>
                <a:lnTo>
                  <a:pt x="1291882" y="553489"/>
                </a:lnTo>
                <a:lnTo>
                  <a:pt x="1283268" y="507080"/>
                </a:lnTo>
                <a:lnTo>
                  <a:pt x="1271426" y="461889"/>
                </a:lnTo>
                <a:lnTo>
                  <a:pt x="1256482" y="418042"/>
                </a:lnTo>
                <a:lnTo>
                  <a:pt x="1238561" y="375665"/>
                </a:lnTo>
                <a:lnTo>
                  <a:pt x="1217789" y="334883"/>
                </a:lnTo>
                <a:lnTo>
                  <a:pt x="1194291" y="295823"/>
                </a:lnTo>
                <a:lnTo>
                  <a:pt x="1168194" y="258609"/>
                </a:lnTo>
                <a:lnTo>
                  <a:pt x="1139622" y="223367"/>
                </a:lnTo>
                <a:lnTo>
                  <a:pt x="1108701" y="190223"/>
                </a:lnTo>
                <a:lnTo>
                  <a:pt x="1075556" y="159302"/>
                </a:lnTo>
                <a:lnTo>
                  <a:pt x="1040314" y="130730"/>
                </a:lnTo>
                <a:lnTo>
                  <a:pt x="1003100" y="104632"/>
                </a:lnTo>
                <a:lnTo>
                  <a:pt x="964040" y="81134"/>
                </a:lnTo>
                <a:lnTo>
                  <a:pt x="923258" y="60362"/>
                </a:lnTo>
                <a:lnTo>
                  <a:pt x="880881" y="42441"/>
                </a:lnTo>
                <a:lnTo>
                  <a:pt x="837035" y="27497"/>
                </a:lnTo>
                <a:lnTo>
                  <a:pt x="791844" y="15655"/>
                </a:lnTo>
                <a:lnTo>
                  <a:pt x="745434" y="7041"/>
                </a:lnTo>
                <a:lnTo>
                  <a:pt x="697931" y="1781"/>
                </a:lnTo>
                <a:lnTo>
                  <a:pt x="649461" y="0"/>
                </a:lnTo>
                <a:close/>
              </a:path>
            </a:pathLst>
          </a:custGeom>
          <a:solidFill>
            <a:srgbClr val="F2F2F2"/>
          </a:solidFill>
        </p:spPr>
        <p:txBody>
          <a:bodyPr wrap="square" lIns="0" tIns="0" rIns="0" bIns="0" rtlCol="0"/>
          <a:lstStyle>
            <a:defPPr>
              <a:defRPr kern="0"/>
            </a:defPPr>
          </a:lstStyle>
          <a:p>
            <a:endParaRPr/>
          </a:p>
        </p:txBody>
      </p:sp>
      <p:sp>
        <p:nvSpPr>
          <p:cNvPr id="17" name="object 5">
            <a:extLst>
              <a:ext uri="{FF2B5EF4-FFF2-40B4-BE49-F238E27FC236}">
                <a16:creationId xmlns:a16="http://schemas.microsoft.com/office/drawing/2014/main" id="{F46CD2DA-16B0-20B8-157B-EB373E039B69}"/>
              </a:ext>
            </a:extLst>
          </p:cNvPr>
          <p:cNvSpPr txBox="1">
            <a:spLocks/>
          </p:cNvSpPr>
          <p:nvPr/>
        </p:nvSpPr>
        <p:spPr>
          <a:xfrm>
            <a:off x="8371231" y="1077785"/>
            <a:ext cx="1250750" cy="689932"/>
          </a:xfrm>
          <a:prstGeom prst="rect">
            <a:avLst/>
          </a:prstGeom>
        </p:spPr>
        <p:txBody>
          <a:bodyPr vert="horz" wrap="square" lIns="0" tIns="12700" rIns="0" bIns="0" rtlCol="0">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z="4400" spc="-95" dirty="0"/>
              <a:t>100+</a:t>
            </a:r>
            <a:endParaRPr lang="en-US" sz="4400" spc="-20" dirty="0"/>
          </a:p>
        </p:txBody>
      </p:sp>
      <p:sp>
        <p:nvSpPr>
          <p:cNvPr id="20" name="object 5">
            <a:extLst>
              <a:ext uri="{FF2B5EF4-FFF2-40B4-BE49-F238E27FC236}">
                <a16:creationId xmlns:a16="http://schemas.microsoft.com/office/drawing/2014/main" id="{3F43D95A-615A-B47F-D23C-20F355380373}"/>
              </a:ext>
            </a:extLst>
          </p:cNvPr>
          <p:cNvSpPr txBox="1">
            <a:spLocks/>
          </p:cNvSpPr>
          <p:nvPr/>
        </p:nvSpPr>
        <p:spPr>
          <a:xfrm>
            <a:off x="8629108" y="3069757"/>
            <a:ext cx="1561577" cy="628377"/>
          </a:xfrm>
          <a:prstGeom prst="rect">
            <a:avLst/>
          </a:prstGeom>
        </p:spPr>
        <p:txBody>
          <a:bodyPr vert="horz" wrap="square" lIns="0" tIns="12700" rIns="0" bIns="0" rtlCol="0" anchor="t">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pc="-95" dirty="0">
                <a:latin typeface="Playfair Display"/>
              </a:rPr>
              <a:t>$3B+</a:t>
            </a:r>
            <a:endParaRPr lang="en-US" dirty="0"/>
          </a:p>
        </p:txBody>
      </p:sp>
      <p:sp>
        <p:nvSpPr>
          <p:cNvPr id="22" name="object 5">
            <a:extLst>
              <a:ext uri="{FF2B5EF4-FFF2-40B4-BE49-F238E27FC236}">
                <a16:creationId xmlns:a16="http://schemas.microsoft.com/office/drawing/2014/main" id="{DAEBC667-EEBF-C4F0-A480-D6913A08F219}"/>
              </a:ext>
            </a:extLst>
          </p:cNvPr>
          <p:cNvSpPr/>
          <p:nvPr/>
        </p:nvSpPr>
        <p:spPr>
          <a:xfrm>
            <a:off x="8368017" y="4621676"/>
            <a:ext cx="1561480" cy="1551041"/>
          </a:xfrm>
          <a:custGeom>
            <a:avLst/>
            <a:gdLst/>
            <a:ahLst/>
            <a:cxnLst/>
            <a:rect l="l" t="t" r="r" b="b"/>
            <a:pathLst>
              <a:path w="1299209" h="1299210">
                <a:moveTo>
                  <a:pt x="649461" y="0"/>
                </a:moveTo>
                <a:lnTo>
                  <a:pt x="600991" y="1781"/>
                </a:lnTo>
                <a:lnTo>
                  <a:pt x="553488" y="7041"/>
                </a:lnTo>
                <a:lnTo>
                  <a:pt x="507079" y="15655"/>
                </a:lnTo>
                <a:lnTo>
                  <a:pt x="461888" y="27497"/>
                </a:lnTo>
                <a:lnTo>
                  <a:pt x="418041" y="42441"/>
                </a:lnTo>
                <a:lnTo>
                  <a:pt x="375665" y="60362"/>
                </a:lnTo>
                <a:lnTo>
                  <a:pt x="334883" y="81134"/>
                </a:lnTo>
                <a:lnTo>
                  <a:pt x="295823" y="104632"/>
                </a:lnTo>
                <a:lnTo>
                  <a:pt x="258609" y="130730"/>
                </a:lnTo>
                <a:lnTo>
                  <a:pt x="223367" y="159302"/>
                </a:lnTo>
                <a:lnTo>
                  <a:pt x="190222" y="190223"/>
                </a:lnTo>
                <a:lnTo>
                  <a:pt x="159302" y="223367"/>
                </a:lnTo>
                <a:lnTo>
                  <a:pt x="130729" y="258609"/>
                </a:lnTo>
                <a:lnTo>
                  <a:pt x="104632" y="295823"/>
                </a:lnTo>
                <a:lnTo>
                  <a:pt x="81134" y="334883"/>
                </a:lnTo>
                <a:lnTo>
                  <a:pt x="60362" y="375665"/>
                </a:lnTo>
                <a:lnTo>
                  <a:pt x="42441" y="418042"/>
                </a:lnTo>
                <a:lnTo>
                  <a:pt x="27497" y="461889"/>
                </a:lnTo>
                <a:lnTo>
                  <a:pt x="15655" y="507080"/>
                </a:lnTo>
                <a:lnTo>
                  <a:pt x="7041" y="553489"/>
                </a:lnTo>
                <a:lnTo>
                  <a:pt x="1781" y="600992"/>
                </a:lnTo>
                <a:lnTo>
                  <a:pt x="0" y="649462"/>
                </a:lnTo>
                <a:lnTo>
                  <a:pt x="1781" y="697932"/>
                </a:lnTo>
                <a:lnTo>
                  <a:pt x="7041" y="745435"/>
                </a:lnTo>
                <a:lnTo>
                  <a:pt x="15655" y="791844"/>
                </a:lnTo>
                <a:lnTo>
                  <a:pt x="27497" y="837035"/>
                </a:lnTo>
                <a:lnTo>
                  <a:pt x="42441" y="880882"/>
                </a:lnTo>
                <a:lnTo>
                  <a:pt x="60362" y="923259"/>
                </a:lnTo>
                <a:lnTo>
                  <a:pt x="81134" y="964040"/>
                </a:lnTo>
                <a:lnTo>
                  <a:pt x="104632" y="1003101"/>
                </a:lnTo>
                <a:lnTo>
                  <a:pt x="130729" y="1040315"/>
                </a:lnTo>
                <a:lnTo>
                  <a:pt x="159302" y="1075557"/>
                </a:lnTo>
                <a:lnTo>
                  <a:pt x="190222" y="1108701"/>
                </a:lnTo>
                <a:lnTo>
                  <a:pt x="223367" y="1139622"/>
                </a:lnTo>
                <a:lnTo>
                  <a:pt x="258609" y="1168194"/>
                </a:lnTo>
                <a:lnTo>
                  <a:pt x="295823" y="1194291"/>
                </a:lnTo>
                <a:lnTo>
                  <a:pt x="334883" y="1217789"/>
                </a:lnTo>
                <a:lnTo>
                  <a:pt x="375665" y="1238561"/>
                </a:lnTo>
                <a:lnTo>
                  <a:pt x="418041" y="1256482"/>
                </a:lnTo>
                <a:lnTo>
                  <a:pt x="461888" y="1271426"/>
                </a:lnTo>
                <a:lnTo>
                  <a:pt x="507079" y="1283268"/>
                </a:lnTo>
                <a:lnTo>
                  <a:pt x="553488" y="1291882"/>
                </a:lnTo>
                <a:lnTo>
                  <a:pt x="600991" y="1297142"/>
                </a:lnTo>
                <a:lnTo>
                  <a:pt x="649461" y="1298924"/>
                </a:lnTo>
                <a:lnTo>
                  <a:pt x="697931" y="1297142"/>
                </a:lnTo>
                <a:lnTo>
                  <a:pt x="745434" y="1291882"/>
                </a:lnTo>
                <a:lnTo>
                  <a:pt x="791844" y="1283268"/>
                </a:lnTo>
                <a:lnTo>
                  <a:pt x="837035" y="1271426"/>
                </a:lnTo>
                <a:lnTo>
                  <a:pt x="880881" y="1256482"/>
                </a:lnTo>
                <a:lnTo>
                  <a:pt x="923258" y="1238561"/>
                </a:lnTo>
                <a:lnTo>
                  <a:pt x="964040" y="1217789"/>
                </a:lnTo>
                <a:lnTo>
                  <a:pt x="1003100" y="1194291"/>
                </a:lnTo>
                <a:lnTo>
                  <a:pt x="1040314" y="1168194"/>
                </a:lnTo>
                <a:lnTo>
                  <a:pt x="1075556" y="1139622"/>
                </a:lnTo>
                <a:lnTo>
                  <a:pt x="1108701" y="1108701"/>
                </a:lnTo>
                <a:lnTo>
                  <a:pt x="1139622" y="1075557"/>
                </a:lnTo>
                <a:lnTo>
                  <a:pt x="1168194" y="1040315"/>
                </a:lnTo>
                <a:lnTo>
                  <a:pt x="1194291" y="1003101"/>
                </a:lnTo>
                <a:lnTo>
                  <a:pt x="1217789" y="964040"/>
                </a:lnTo>
                <a:lnTo>
                  <a:pt x="1238561" y="923259"/>
                </a:lnTo>
                <a:lnTo>
                  <a:pt x="1256482" y="880882"/>
                </a:lnTo>
                <a:lnTo>
                  <a:pt x="1271426" y="837035"/>
                </a:lnTo>
                <a:lnTo>
                  <a:pt x="1283268" y="791844"/>
                </a:lnTo>
                <a:lnTo>
                  <a:pt x="1291882" y="745435"/>
                </a:lnTo>
                <a:lnTo>
                  <a:pt x="1297142" y="697932"/>
                </a:lnTo>
                <a:lnTo>
                  <a:pt x="1298924" y="649462"/>
                </a:lnTo>
                <a:lnTo>
                  <a:pt x="1297142" y="600992"/>
                </a:lnTo>
                <a:lnTo>
                  <a:pt x="1291882" y="553489"/>
                </a:lnTo>
                <a:lnTo>
                  <a:pt x="1283268" y="507080"/>
                </a:lnTo>
                <a:lnTo>
                  <a:pt x="1271426" y="461889"/>
                </a:lnTo>
                <a:lnTo>
                  <a:pt x="1256482" y="418042"/>
                </a:lnTo>
                <a:lnTo>
                  <a:pt x="1238561" y="375665"/>
                </a:lnTo>
                <a:lnTo>
                  <a:pt x="1217789" y="334883"/>
                </a:lnTo>
                <a:lnTo>
                  <a:pt x="1194291" y="295823"/>
                </a:lnTo>
                <a:lnTo>
                  <a:pt x="1168194" y="258609"/>
                </a:lnTo>
                <a:lnTo>
                  <a:pt x="1139622" y="223367"/>
                </a:lnTo>
                <a:lnTo>
                  <a:pt x="1108701" y="190223"/>
                </a:lnTo>
                <a:lnTo>
                  <a:pt x="1075556" y="159302"/>
                </a:lnTo>
                <a:lnTo>
                  <a:pt x="1040314" y="130730"/>
                </a:lnTo>
                <a:lnTo>
                  <a:pt x="1003100" y="104632"/>
                </a:lnTo>
                <a:lnTo>
                  <a:pt x="964040" y="81134"/>
                </a:lnTo>
                <a:lnTo>
                  <a:pt x="923258" y="60362"/>
                </a:lnTo>
                <a:lnTo>
                  <a:pt x="880881" y="42441"/>
                </a:lnTo>
                <a:lnTo>
                  <a:pt x="837035" y="27497"/>
                </a:lnTo>
                <a:lnTo>
                  <a:pt x="791844" y="15655"/>
                </a:lnTo>
                <a:lnTo>
                  <a:pt x="745434" y="7041"/>
                </a:lnTo>
                <a:lnTo>
                  <a:pt x="697931" y="1781"/>
                </a:lnTo>
                <a:lnTo>
                  <a:pt x="649461" y="0"/>
                </a:lnTo>
                <a:close/>
              </a:path>
            </a:pathLst>
          </a:custGeom>
          <a:solidFill>
            <a:srgbClr val="F2F2F2"/>
          </a:solidFill>
        </p:spPr>
        <p:txBody>
          <a:bodyPr wrap="square" lIns="0" tIns="0" rIns="0" bIns="0" rtlCol="0"/>
          <a:lstStyle>
            <a:defPPr>
              <a:defRPr kern="0"/>
            </a:defPPr>
          </a:lstStyle>
          <a:p>
            <a:endParaRPr/>
          </a:p>
        </p:txBody>
      </p:sp>
      <p:sp>
        <p:nvSpPr>
          <p:cNvPr id="23" name="object 5">
            <a:extLst>
              <a:ext uri="{FF2B5EF4-FFF2-40B4-BE49-F238E27FC236}">
                <a16:creationId xmlns:a16="http://schemas.microsoft.com/office/drawing/2014/main" id="{C111E3DE-2043-EB17-19F0-D8FBB30EFA17}"/>
              </a:ext>
            </a:extLst>
          </p:cNvPr>
          <p:cNvSpPr txBox="1">
            <a:spLocks/>
          </p:cNvSpPr>
          <p:nvPr/>
        </p:nvSpPr>
        <p:spPr>
          <a:xfrm>
            <a:off x="8598736" y="4937036"/>
            <a:ext cx="1428492" cy="751488"/>
          </a:xfrm>
          <a:prstGeom prst="rect">
            <a:avLst/>
          </a:prstGeom>
        </p:spPr>
        <p:txBody>
          <a:bodyPr vert="horz" wrap="square" lIns="0" tIns="12700" rIns="0" bIns="0" rtlCol="0" anchor="t">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z="4800" spc="-95" dirty="0">
                <a:latin typeface="Playfair Display"/>
              </a:rPr>
              <a:t>70k+</a:t>
            </a:r>
            <a:endParaRPr lang="en-US" sz="4800" dirty="0"/>
          </a:p>
        </p:txBody>
      </p:sp>
      <p:sp>
        <p:nvSpPr>
          <p:cNvPr id="24" name="object 18">
            <a:extLst>
              <a:ext uri="{FF2B5EF4-FFF2-40B4-BE49-F238E27FC236}">
                <a16:creationId xmlns:a16="http://schemas.microsoft.com/office/drawing/2014/main" id="{A410D37D-D42D-B113-EDFD-DF7C4AC26BAC}"/>
              </a:ext>
            </a:extLst>
          </p:cNvPr>
          <p:cNvSpPr txBox="1"/>
          <p:nvPr/>
        </p:nvSpPr>
        <p:spPr>
          <a:xfrm>
            <a:off x="10229912" y="1025944"/>
            <a:ext cx="1806359" cy="768159"/>
          </a:xfrm>
          <a:prstGeom prst="rect">
            <a:avLst/>
          </a:prstGeom>
        </p:spPr>
        <p:txBody>
          <a:bodyPr vert="horz" wrap="square" lIns="0" tIns="120650" rIns="0" bIns="0" rtlCol="0" anchor="t">
            <a:spAutoFit/>
          </a:bodyPr>
          <a:lstStyle>
            <a:defPPr>
              <a:defRPr kern="0"/>
            </a:defPPr>
          </a:lstStyle>
          <a:p>
            <a:pPr marL="24765">
              <a:spcBef>
                <a:spcPts val="950"/>
              </a:spcBef>
            </a:pPr>
            <a:r>
              <a:rPr lang="en-US" sz="1400" spc="-20" dirty="0">
                <a:solidFill>
                  <a:srgbClr val="F58025"/>
                </a:solidFill>
                <a:latin typeface="Lato"/>
                <a:ea typeface="Lato"/>
                <a:cs typeface="Lato"/>
              </a:rPr>
              <a:t>Pooled Plan Provider for more than 100 PEPs</a:t>
            </a:r>
            <a:endParaRPr sz="1400" dirty="0">
              <a:solidFill>
                <a:srgbClr val="F58025"/>
              </a:solidFill>
              <a:latin typeface="Lato"/>
              <a:ea typeface="Lato"/>
              <a:cs typeface="Lato"/>
            </a:endParaRPr>
          </a:p>
        </p:txBody>
      </p:sp>
      <p:sp>
        <p:nvSpPr>
          <p:cNvPr id="26" name="object 18">
            <a:extLst>
              <a:ext uri="{FF2B5EF4-FFF2-40B4-BE49-F238E27FC236}">
                <a16:creationId xmlns:a16="http://schemas.microsoft.com/office/drawing/2014/main" id="{13DCEEDF-7DDA-6FD5-FB6D-AE6C69DE196E}"/>
              </a:ext>
            </a:extLst>
          </p:cNvPr>
          <p:cNvSpPr txBox="1"/>
          <p:nvPr/>
        </p:nvSpPr>
        <p:spPr>
          <a:xfrm>
            <a:off x="10154682" y="3105090"/>
            <a:ext cx="1805914" cy="552715"/>
          </a:xfrm>
          <a:prstGeom prst="rect">
            <a:avLst/>
          </a:prstGeom>
        </p:spPr>
        <p:txBody>
          <a:bodyPr vert="horz" wrap="square" lIns="0" tIns="120650" rIns="0" bIns="0" rtlCol="0" anchor="t">
            <a:spAutoFit/>
          </a:bodyPr>
          <a:lstStyle>
            <a:defPPr>
              <a:defRPr kern="0"/>
            </a:defPPr>
          </a:lstStyle>
          <a:p>
            <a:pPr marL="24765">
              <a:spcBef>
                <a:spcPts val="950"/>
              </a:spcBef>
            </a:pPr>
            <a:r>
              <a:rPr lang="en-US" sz="1400" spc="-20" dirty="0">
                <a:solidFill>
                  <a:srgbClr val="F58025"/>
                </a:solidFill>
                <a:latin typeface="Lato"/>
                <a:ea typeface="Lato"/>
                <a:cs typeface="Lato"/>
              </a:rPr>
              <a:t>More than $3 billion in PEP plan assets</a:t>
            </a:r>
            <a:endParaRPr lang="en-US" dirty="0"/>
          </a:p>
        </p:txBody>
      </p:sp>
      <p:pic>
        <p:nvPicPr>
          <p:cNvPr id="2" name="Picture 1">
            <a:extLst>
              <a:ext uri="{FF2B5EF4-FFF2-40B4-BE49-F238E27FC236}">
                <a16:creationId xmlns:a16="http://schemas.microsoft.com/office/drawing/2014/main" id="{B1420C1B-61C8-E457-89EF-25C384A6A5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56753" y="6155906"/>
            <a:ext cx="2015173" cy="724308"/>
          </a:xfrm>
          <a:prstGeom prst="rect">
            <a:avLst/>
          </a:prstGeom>
        </p:spPr>
      </p:pic>
      <p:sp>
        <p:nvSpPr>
          <p:cNvPr id="3" name="object 18">
            <a:extLst>
              <a:ext uri="{FF2B5EF4-FFF2-40B4-BE49-F238E27FC236}">
                <a16:creationId xmlns:a16="http://schemas.microsoft.com/office/drawing/2014/main" id="{1720775C-F2A5-7E8B-841E-B9C38DAE0270}"/>
              </a:ext>
            </a:extLst>
          </p:cNvPr>
          <p:cNvSpPr txBox="1"/>
          <p:nvPr/>
        </p:nvSpPr>
        <p:spPr>
          <a:xfrm>
            <a:off x="10190038" y="4889590"/>
            <a:ext cx="1609439" cy="768159"/>
          </a:xfrm>
          <a:prstGeom prst="rect">
            <a:avLst/>
          </a:prstGeom>
        </p:spPr>
        <p:txBody>
          <a:bodyPr vert="horz" wrap="square" lIns="0" tIns="120650" rIns="0" bIns="0" rtlCol="0" anchor="t">
            <a:spAutoFit/>
          </a:bodyPr>
          <a:lstStyle>
            <a:defPPr>
              <a:defRPr kern="0"/>
            </a:defPPr>
          </a:lstStyle>
          <a:p>
            <a:pPr marL="24765">
              <a:spcBef>
                <a:spcPts val="950"/>
              </a:spcBef>
            </a:pPr>
            <a:r>
              <a:rPr lang="en-US" sz="1400" spc="-20" dirty="0">
                <a:solidFill>
                  <a:srgbClr val="F58025"/>
                </a:solidFill>
                <a:latin typeface="Lato"/>
              </a:rPr>
              <a:t>More than 70,000 participants in PEP plans</a:t>
            </a:r>
            <a:endParaRPr lang="en-US" dirty="0"/>
          </a:p>
        </p:txBody>
      </p:sp>
      <p:sp>
        <p:nvSpPr>
          <p:cNvPr id="19" name="object 5">
            <a:extLst>
              <a:ext uri="{FF2B5EF4-FFF2-40B4-BE49-F238E27FC236}">
                <a16:creationId xmlns:a16="http://schemas.microsoft.com/office/drawing/2014/main" id="{9140C12F-6A9C-C850-4CE8-B121363FFE6A}"/>
              </a:ext>
            </a:extLst>
          </p:cNvPr>
          <p:cNvSpPr/>
          <p:nvPr/>
        </p:nvSpPr>
        <p:spPr>
          <a:xfrm>
            <a:off x="8244260" y="683629"/>
            <a:ext cx="1561480" cy="1561480"/>
          </a:xfrm>
          <a:custGeom>
            <a:avLst/>
            <a:gdLst/>
            <a:ahLst/>
            <a:cxnLst/>
            <a:rect l="l" t="t" r="r" b="b"/>
            <a:pathLst>
              <a:path w="1299209" h="1299210">
                <a:moveTo>
                  <a:pt x="649461" y="0"/>
                </a:moveTo>
                <a:lnTo>
                  <a:pt x="600991" y="1781"/>
                </a:lnTo>
                <a:lnTo>
                  <a:pt x="553488" y="7041"/>
                </a:lnTo>
                <a:lnTo>
                  <a:pt x="507079" y="15655"/>
                </a:lnTo>
                <a:lnTo>
                  <a:pt x="461888" y="27497"/>
                </a:lnTo>
                <a:lnTo>
                  <a:pt x="418041" y="42441"/>
                </a:lnTo>
                <a:lnTo>
                  <a:pt x="375665" y="60362"/>
                </a:lnTo>
                <a:lnTo>
                  <a:pt x="334883" y="81134"/>
                </a:lnTo>
                <a:lnTo>
                  <a:pt x="295823" y="104632"/>
                </a:lnTo>
                <a:lnTo>
                  <a:pt x="258609" y="130730"/>
                </a:lnTo>
                <a:lnTo>
                  <a:pt x="223367" y="159302"/>
                </a:lnTo>
                <a:lnTo>
                  <a:pt x="190222" y="190223"/>
                </a:lnTo>
                <a:lnTo>
                  <a:pt x="159302" y="223367"/>
                </a:lnTo>
                <a:lnTo>
                  <a:pt x="130729" y="258609"/>
                </a:lnTo>
                <a:lnTo>
                  <a:pt x="104632" y="295823"/>
                </a:lnTo>
                <a:lnTo>
                  <a:pt x="81134" y="334883"/>
                </a:lnTo>
                <a:lnTo>
                  <a:pt x="60362" y="375665"/>
                </a:lnTo>
                <a:lnTo>
                  <a:pt x="42441" y="418042"/>
                </a:lnTo>
                <a:lnTo>
                  <a:pt x="27497" y="461889"/>
                </a:lnTo>
                <a:lnTo>
                  <a:pt x="15655" y="507080"/>
                </a:lnTo>
                <a:lnTo>
                  <a:pt x="7041" y="553489"/>
                </a:lnTo>
                <a:lnTo>
                  <a:pt x="1781" y="600992"/>
                </a:lnTo>
                <a:lnTo>
                  <a:pt x="0" y="649462"/>
                </a:lnTo>
                <a:lnTo>
                  <a:pt x="1781" y="697932"/>
                </a:lnTo>
                <a:lnTo>
                  <a:pt x="7041" y="745435"/>
                </a:lnTo>
                <a:lnTo>
                  <a:pt x="15655" y="791844"/>
                </a:lnTo>
                <a:lnTo>
                  <a:pt x="27497" y="837035"/>
                </a:lnTo>
                <a:lnTo>
                  <a:pt x="42441" y="880882"/>
                </a:lnTo>
                <a:lnTo>
                  <a:pt x="60362" y="923259"/>
                </a:lnTo>
                <a:lnTo>
                  <a:pt x="81134" y="964040"/>
                </a:lnTo>
                <a:lnTo>
                  <a:pt x="104632" y="1003101"/>
                </a:lnTo>
                <a:lnTo>
                  <a:pt x="130729" y="1040315"/>
                </a:lnTo>
                <a:lnTo>
                  <a:pt x="159302" y="1075557"/>
                </a:lnTo>
                <a:lnTo>
                  <a:pt x="190222" y="1108701"/>
                </a:lnTo>
                <a:lnTo>
                  <a:pt x="223367" y="1139622"/>
                </a:lnTo>
                <a:lnTo>
                  <a:pt x="258609" y="1168194"/>
                </a:lnTo>
                <a:lnTo>
                  <a:pt x="295823" y="1194291"/>
                </a:lnTo>
                <a:lnTo>
                  <a:pt x="334883" y="1217789"/>
                </a:lnTo>
                <a:lnTo>
                  <a:pt x="375665" y="1238561"/>
                </a:lnTo>
                <a:lnTo>
                  <a:pt x="418041" y="1256482"/>
                </a:lnTo>
                <a:lnTo>
                  <a:pt x="461888" y="1271426"/>
                </a:lnTo>
                <a:lnTo>
                  <a:pt x="507079" y="1283268"/>
                </a:lnTo>
                <a:lnTo>
                  <a:pt x="553488" y="1291882"/>
                </a:lnTo>
                <a:lnTo>
                  <a:pt x="600991" y="1297142"/>
                </a:lnTo>
                <a:lnTo>
                  <a:pt x="649461" y="1298924"/>
                </a:lnTo>
                <a:lnTo>
                  <a:pt x="697931" y="1297142"/>
                </a:lnTo>
                <a:lnTo>
                  <a:pt x="745434" y="1291882"/>
                </a:lnTo>
                <a:lnTo>
                  <a:pt x="791844" y="1283268"/>
                </a:lnTo>
                <a:lnTo>
                  <a:pt x="837035" y="1271426"/>
                </a:lnTo>
                <a:lnTo>
                  <a:pt x="880881" y="1256482"/>
                </a:lnTo>
                <a:lnTo>
                  <a:pt x="923258" y="1238561"/>
                </a:lnTo>
                <a:lnTo>
                  <a:pt x="964040" y="1217789"/>
                </a:lnTo>
                <a:lnTo>
                  <a:pt x="1003100" y="1194291"/>
                </a:lnTo>
                <a:lnTo>
                  <a:pt x="1040314" y="1168194"/>
                </a:lnTo>
                <a:lnTo>
                  <a:pt x="1075556" y="1139622"/>
                </a:lnTo>
                <a:lnTo>
                  <a:pt x="1108701" y="1108701"/>
                </a:lnTo>
                <a:lnTo>
                  <a:pt x="1139622" y="1075557"/>
                </a:lnTo>
                <a:lnTo>
                  <a:pt x="1168194" y="1040315"/>
                </a:lnTo>
                <a:lnTo>
                  <a:pt x="1194291" y="1003101"/>
                </a:lnTo>
                <a:lnTo>
                  <a:pt x="1217789" y="964040"/>
                </a:lnTo>
                <a:lnTo>
                  <a:pt x="1238561" y="923259"/>
                </a:lnTo>
                <a:lnTo>
                  <a:pt x="1256482" y="880882"/>
                </a:lnTo>
                <a:lnTo>
                  <a:pt x="1271426" y="837035"/>
                </a:lnTo>
                <a:lnTo>
                  <a:pt x="1283268" y="791844"/>
                </a:lnTo>
                <a:lnTo>
                  <a:pt x="1291882" y="745435"/>
                </a:lnTo>
                <a:lnTo>
                  <a:pt x="1297142" y="697932"/>
                </a:lnTo>
                <a:lnTo>
                  <a:pt x="1298924" y="649462"/>
                </a:lnTo>
                <a:lnTo>
                  <a:pt x="1297142" y="600992"/>
                </a:lnTo>
                <a:lnTo>
                  <a:pt x="1291882" y="553489"/>
                </a:lnTo>
                <a:lnTo>
                  <a:pt x="1283268" y="507080"/>
                </a:lnTo>
                <a:lnTo>
                  <a:pt x="1271426" y="461889"/>
                </a:lnTo>
                <a:lnTo>
                  <a:pt x="1256482" y="418042"/>
                </a:lnTo>
                <a:lnTo>
                  <a:pt x="1238561" y="375665"/>
                </a:lnTo>
                <a:lnTo>
                  <a:pt x="1217789" y="334883"/>
                </a:lnTo>
                <a:lnTo>
                  <a:pt x="1194291" y="295823"/>
                </a:lnTo>
                <a:lnTo>
                  <a:pt x="1168194" y="258609"/>
                </a:lnTo>
                <a:lnTo>
                  <a:pt x="1139622" y="223367"/>
                </a:lnTo>
                <a:lnTo>
                  <a:pt x="1108701" y="190223"/>
                </a:lnTo>
                <a:lnTo>
                  <a:pt x="1075556" y="159302"/>
                </a:lnTo>
                <a:lnTo>
                  <a:pt x="1040314" y="130730"/>
                </a:lnTo>
                <a:lnTo>
                  <a:pt x="1003100" y="104632"/>
                </a:lnTo>
                <a:lnTo>
                  <a:pt x="964040" y="81134"/>
                </a:lnTo>
                <a:lnTo>
                  <a:pt x="923258" y="60362"/>
                </a:lnTo>
                <a:lnTo>
                  <a:pt x="880881" y="42441"/>
                </a:lnTo>
                <a:lnTo>
                  <a:pt x="837035" y="27497"/>
                </a:lnTo>
                <a:lnTo>
                  <a:pt x="791844" y="15655"/>
                </a:lnTo>
                <a:lnTo>
                  <a:pt x="745434" y="7041"/>
                </a:lnTo>
                <a:lnTo>
                  <a:pt x="697931" y="1781"/>
                </a:lnTo>
                <a:lnTo>
                  <a:pt x="649461" y="0"/>
                </a:lnTo>
                <a:close/>
              </a:path>
            </a:pathLst>
          </a:custGeom>
          <a:solidFill>
            <a:srgbClr val="F2F2F2"/>
          </a:solidFill>
        </p:spPr>
        <p:txBody>
          <a:bodyPr wrap="square" lIns="0" tIns="0" rIns="0" bIns="0" rtlCol="0"/>
          <a:lstStyle>
            <a:defPPr>
              <a:defRPr kern="0"/>
            </a:defPPr>
          </a:lstStyle>
          <a:p>
            <a:endParaRPr/>
          </a:p>
        </p:txBody>
      </p:sp>
      <p:sp>
        <p:nvSpPr>
          <p:cNvPr id="9" name="object 5">
            <a:extLst>
              <a:ext uri="{FF2B5EF4-FFF2-40B4-BE49-F238E27FC236}">
                <a16:creationId xmlns:a16="http://schemas.microsoft.com/office/drawing/2014/main" id="{C2E04D80-DFEC-571E-7CA4-68394DCDB135}"/>
              </a:ext>
            </a:extLst>
          </p:cNvPr>
          <p:cNvSpPr txBox="1">
            <a:spLocks/>
          </p:cNvSpPr>
          <p:nvPr/>
        </p:nvSpPr>
        <p:spPr>
          <a:xfrm>
            <a:off x="8500954" y="1029676"/>
            <a:ext cx="1561577" cy="628377"/>
          </a:xfrm>
          <a:prstGeom prst="rect">
            <a:avLst/>
          </a:prstGeom>
        </p:spPr>
        <p:txBody>
          <a:bodyPr vert="horz" wrap="square" lIns="0" tIns="12700" rIns="0" bIns="0" rtlCol="0" anchor="t">
            <a:spAutoFit/>
          </a:bodyPr>
          <a:lstStyle>
            <a:lvl1pPr>
              <a:defRPr sz="4000" b="0" i="0">
                <a:solidFill>
                  <a:srgbClr val="003764"/>
                </a:solidFill>
                <a:latin typeface="Playfair Display" pitchFamily="2" charset="77"/>
                <a:ea typeface="+mj-ea"/>
                <a:cs typeface="Playfair Display" pitchFamily="2" charset="77"/>
              </a:defRPr>
            </a:lvl1pPr>
          </a:lstStyle>
          <a:p>
            <a:pPr marL="12700">
              <a:spcBef>
                <a:spcPts val="100"/>
              </a:spcBef>
            </a:pPr>
            <a:r>
              <a:rPr lang="en-US" spc="-95" dirty="0">
                <a:latin typeface="Playfair Display"/>
              </a:rPr>
              <a:t>100+</a:t>
            </a:r>
            <a:endParaRPr lang="en-US" dirty="0"/>
          </a:p>
        </p:txBody>
      </p:sp>
      <p:sp>
        <p:nvSpPr>
          <p:cNvPr id="11" name="TextBox 10">
            <a:extLst>
              <a:ext uri="{FF2B5EF4-FFF2-40B4-BE49-F238E27FC236}">
                <a16:creationId xmlns:a16="http://schemas.microsoft.com/office/drawing/2014/main" id="{099392BC-622E-2961-76E7-1813D5CA0745}"/>
              </a:ext>
            </a:extLst>
          </p:cNvPr>
          <p:cNvSpPr txBox="1"/>
          <p:nvPr/>
        </p:nvSpPr>
        <p:spPr>
          <a:xfrm>
            <a:off x="468558" y="2403199"/>
            <a:ext cx="6263320" cy="4031873"/>
          </a:xfrm>
          <a:prstGeom prst="rect">
            <a:avLst/>
          </a:prstGeom>
          <a:noFill/>
        </p:spPr>
        <p:txBody>
          <a:bodyPr wrap="square" rtlCol="0">
            <a:spAutoFit/>
          </a:bodyPr>
          <a:lstStyle/>
          <a:p>
            <a:r>
              <a:rPr lang="en-US" sz="1400" b="1" dirty="0" err="1">
                <a:solidFill>
                  <a:srgbClr val="003764"/>
                </a:solidFill>
                <a:latin typeface="Lato"/>
                <a:ea typeface="Lato"/>
                <a:cs typeface="Lato"/>
              </a:rPr>
              <a:t>FiduciaryxChange</a:t>
            </a:r>
            <a:endParaRPr lang="en-US" sz="1400" b="1" dirty="0">
              <a:solidFill>
                <a:srgbClr val="003764"/>
              </a:solidFill>
              <a:latin typeface="Lato"/>
              <a:ea typeface="Lato"/>
              <a:cs typeface="Lato"/>
            </a:endParaRPr>
          </a:p>
          <a:p>
            <a:endParaRPr lang="en-US" sz="1400" b="1" dirty="0">
              <a:solidFill>
                <a:srgbClr val="003764"/>
              </a:solidFill>
              <a:latin typeface="Lato"/>
              <a:ea typeface="Lato"/>
              <a:cs typeface="Lato"/>
            </a:endParaRPr>
          </a:p>
          <a:p>
            <a:pPr>
              <a:lnSpc>
                <a:spcPct val="150000"/>
              </a:lnSpc>
            </a:pPr>
            <a:r>
              <a:rPr lang="en-US" sz="1400" b="0" i="0" dirty="0">
                <a:effectLst/>
                <a:latin typeface="Lato" panose="020F0502020204030203" pitchFamily="34" charset="0"/>
              </a:rPr>
              <a:t>With more than 40 years of industry experience, Jeff Atwell leads </a:t>
            </a:r>
            <a:r>
              <a:rPr lang="en-US" sz="1400" b="0" i="0" dirty="0" err="1">
                <a:effectLst/>
                <a:latin typeface="Lato" panose="020F0502020204030203" pitchFamily="34" charset="0"/>
              </a:rPr>
              <a:t>FiduciaryxChange</a:t>
            </a:r>
            <a:r>
              <a:rPr lang="en-US" sz="1400" b="0" i="0" dirty="0">
                <a:effectLst/>
                <a:latin typeface="Lato" panose="020F0502020204030203" pitchFamily="34" charset="0"/>
              </a:rPr>
              <a:t>, the outsourced fiduciary services offering of AmericanTCS Fiduciary Services. Since 2007, </a:t>
            </a:r>
            <a:r>
              <a:rPr lang="en-US" sz="1400" b="0" i="0" dirty="0" err="1">
                <a:effectLst/>
                <a:latin typeface="Lato" panose="020F0502020204030203" pitchFamily="34" charset="0"/>
              </a:rPr>
              <a:t>FiduciaryxChange</a:t>
            </a:r>
            <a:r>
              <a:rPr lang="en-US" sz="1400" b="0" i="0" dirty="0">
                <a:effectLst/>
                <a:latin typeface="Lato" panose="020F0502020204030203" pitchFamily="34" charset="0"/>
              </a:rPr>
              <a:t> has been a trusted provider of fiduciary solutions and has grown to become one of the largest Pooled Plan Providers (PPPs) in the United States, supporting more than 100 Pooled Employer Plans (PEPs), 1,200 companies and 70,000 participants. The team also serves as a 402(a) Named Fiduciary and 3(16) Fiduciary for a broad range of single-employer retirement plans, helping clients meet their fiduciary obligations under the Prudent Expert Standard of Care.</a:t>
            </a:r>
          </a:p>
          <a:p>
            <a:pPr>
              <a:lnSpc>
                <a:spcPct val="150000"/>
              </a:lnSpc>
            </a:pPr>
            <a:endParaRPr lang="en-US" sz="1400" b="1" dirty="0">
              <a:solidFill>
                <a:srgbClr val="54575A"/>
              </a:solidFill>
              <a:latin typeface="Lato"/>
              <a:ea typeface="Lato"/>
              <a:cs typeface="Lato"/>
            </a:endParaRPr>
          </a:p>
          <a:p>
            <a:endParaRPr lang="en-US" dirty="0"/>
          </a:p>
        </p:txBody>
      </p:sp>
    </p:spTree>
    <p:extLst>
      <p:ext uri="{BB962C8B-B14F-4D97-AF65-F5344CB8AC3E}">
        <p14:creationId xmlns:p14="http://schemas.microsoft.com/office/powerpoint/2010/main" val="3023433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C0219-C80C-3F2F-8380-3A3526FFADAA}"/>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2936D09D-97A1-48E3-C82E-1E9DC415FFD6}"/>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14" name="TextBox 13">
            <a:extLst>
              <a:ext uri="{FF2B5EF4-FFF2-40B4-BE49-F238E27FC236}">
                <a16:creationId xmlns:a16="http://schemas.microsoft.com/office/drawing/2014/main" id="{0995DC7C-027D-5AD2-DE38-65E0D64285C3}"/>
              </a:ext>
            </a:extLst>
          </p:cNvPr>
          <p:cNvSpPr txBox="1"/>
          <p:nvPr/>
        </p:nvSpPr>
        <p:spPr>
          <a:xfrm>
            <a:off x="517741" y="778702"/>
            <a:ext cx="1040637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003764"/>
                </a:solidFill>
                <a:latin typeface="Playfair Display"/>
              </a:rPr>
              <a:t>PEP Marketing Support for Advisors &amp; TPAs</a:t>
            </a:r>
            <a:endParaRPr lang="en-US"/>
          </a:p>
        </p:txBody>
      </p:sp>
      <p:sp>
        <p:nvSpPr>
          <p:cNvPr id="15" name="TextBox 14">
            <a:extLst>
              <a:ext uri="{FF2B5EF4-FFF2-40B4-BE49-F238E27FC236}">
                <a16:creationId xmlns:a16="http://schemas.microsoft.com/office/drawing/2014/main" id="{848A4616-D6FF-C7BF-E1C9-3F12EF5EF737}"/>
              </a:ext>
            </a:extLst>
          </p:cNvPr>
          <p:cNvSpPr txBox="1"/>
          <p:nvPr/>
        </p:nvSpPr>
        <p:spPr>
          <a:xfrm>
            <a:off x="630753" y="1709134"/>
            <a:ext cx="98556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890"/>
            <a:r>
              <a:rPr lang="en-US" sz="1400">
                <a:solidFill>
                  <a:srgbClr val="54575A"/>
                </a:solidFill>
                <a:latin typeface="Lato"/>
                <a:cs typeface="Lato"/>
              </a:rPr>
              <a:t>We understand that staying connected with clients and prospects takes time — that’s where we come in. Our team is here to provide you with everything you need for prospecting and promoting PEPs.</a:t>
            </a:r>
            <a:endParaRPr lang="en-US" sz="1400"/>
          </a:p>
        </p:txBody>
      </p:sp>
      <p:sp>
        <p:nvSpPr>
          <p:cNvPr id="3" name="TextBox 2">
            <a:extLst>
              <a:ext uri="{FF2B5EF4-FFF2-40B4-BE49-F238E27FC236}">
                <a16:creationId xmlns:a16="http://schemas.microsoft.com/office/drawing/2014/main" id="{6BA53ABE-7C9B-B6AF-FCF6-C4AD4CF08572}"/>
              </a:ext>
            </a:extLst>
          </p:cNvPr>
          <p:cNvSpPr txBox="1"/>
          <p:nvPr/>
        </p:nvSpPr>
        <p:spPr>
          <a:xfrm>
            <a:off x="632763" y="2551254"/>
            <a:ext cx="417325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a:solidFill>
                  <a:srgbClr val="F58025"/>
                </a:solidFill>
                <a:latin typeface="Lato"/>
                <a:cs typeface="Lato"/>
              </a:rPr>
              <a:t>What’s Inside</a:t>
            </a:r>
            <a:endParaRPr lang="en-US"/>
          </a:p>
        </p:txBody>
      </p:sp>
      <p:sp>
        <p:nvSpPr>
          <p:cNvPr id="10" name="TextBox 9">
            <a:extLst>
              <a:ext uri="{FF2B5EF4-FFF2-40B4-BE49-F238E27FC236}">
                <a16:creationId xmlns:a16="http://schemas.microsoft.com/office/drawing/2014/main" id="{396EE933-9FF0-0EAA-052A-72D4E87CA81F}"/>
              </a:ext>
            </a:extLst>
          </p:cNvPr>
          <p:cNvSpPr txBox="1"/>
          <p:nvPr/>
        </p:nvSpPr>
        <p:spPr>
          <a:xfrm>
            <a:off x="762000" y="2885606"/>
            <a:ext cx="2743200" cy="19887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lnSpc>
                <a:spcPct val="150000"/>
              </a:lnSpc>
              <a:buFont typeface="Arial"/>
              <a:buChar char="•"/>
            </a:pPr>
            <a:r>
              <a:rPr lang="en-US" sz="1400" dirty="0">
                <a:solidFill>
                  <a:srgbClr val="54575A"/>
                </a:solidFill>
                <a:latin typeface="Lato"/>
                <a:ea typeface="Lato"/>
                <a:cs typeface="Lato"/>
              </a:rPr>
              <a:t>Prospect Lists</a:t>
            </a:r>
          </a:p>
          <a:p>
            <a:pPr marL="285750" indent="-285750" algn="l">
              <a:lnSpc>
                <a:spcPct val="150000"/>
              </a:lnSpc>
              <a:buFont typeface="Arial"/>
              <a:buChar char="•"/>
            </a:pPr>
            <a:r>
              <a:rPr lang="en-US" sz="1400" dirty="0">
                <a:solidFill>
                  <a:srgbClr val="54575A"/>
                </a:solidFill>
                <a:latin typeface="Lato"/>
                <a:ea typeface="Lato"/>
                <a:cs typeface="Lato"/>
              </a:rPr>
              <a:t>Email Campaign</a:t>
            </a:r>
          </a:p>
          <a:p>
            <a:pPr marL="285750" indent="-285750" algn="l">
              <a:lnSpc>
                <a:spcPct val="150000"/>
              </a:lnSpc>
              <a:buFont typeface="Arial"/>
              <a:buChar char="•"/>
            </a:pPr>
            <a:r>
              <a:rPr lang="en-US" sz="1400" dirty="0">
                <a:solidFill>
                  <a:srgbClr val="54575A"/>
                </a:solidFill>
                <a:latin typeface="Lato"/>
                <a:ea typeface="Lato"/>
                <a:cs typeface="Lato"/>
              </a:rPr>
              <a:t>Custom Direct Mail</a:t>
            </a:r>
          </a:p>
          <a:p>
            <a:pPr marL="285750" indent="-285750" algn="l">
              <a:lnSpc>
                <a:spcPct val="150000"/>
              </a:lnSpc>
              <a:buFont typeface="Arial"/>
              <a:buChar char="•"/>
            </a:pPr>
            <a:r>
              <a:rPr lang="en-US" sz="1400" dirty="0">
                <a:solidFill>
                  <a:srgbClr val="54575A"/>
                </a:solidFill>
                <a:latin typeface="Lato"/>
                <a:ea typeface="Lato"/>
                <a:cs typeface="Lato"/>
              </a:rPr>
              <a:t>Targeted Social Media </a:t>
            </a:r>
          </a:p>
          <a:p>
            <a:pPr marL="285750" indent="-285750" algn="l">
              <a:lnSpc>
                <a:spcPct val="150000"/>
              </a:lnSpc>
              <a:buFont typeface="Arial"/>
              <a:buChar char="•"/>
            </a:pPr>
            <a:r>
              <a:rPr lang="en-US" sz="1400" dirty="0">
                <a:solidFill>
                  <a:srgbClr val="54575A"/>
                </a:solidFill>
                <a:latin typeface="Lato"/>
                <a:ea typeface="Lato"/>
                <a:cs typeface="Lato"/>
              </a:rPr>
              <a:t>Custom PEP Landing Page</a:t>
            </a:r>
          </a:p>
          <a:p>
            <a:pPr marL="285750" indent="-285750" algn="l">
              <a:lnSpc>
                <a:spcPct val="150000"/>
              </a:lnSpc>
              <a:buFont typeface="Arial"/>
              <a:buChar char="•"/>
            </a:pPr>
            <a:r>
              <a:rPr lang="en-US" sz="1400" dirty="0">
                <a:solidFill>
                  <a:srgbClr val="54575A"/>
                </a:solidFill>
                <a:latin typeface="Lato"/>
                <a:ea typeface="Lato"/>
                <a:cs typeface="Lato"/>
              </a:rPr>
              <a:t>Call Talking Points</a:t>
            </a:r>
          </a:p>
        </p:txBody>
      </p:sp>
      <p:sp>
        <p:nvSpPr>
          <p:cNvPr id="2" name="TextBox 1">
            <a:extLst>
              <a:ext uri="{FF2B5EF4-FFF2-40B4-BE49-F238E27FC236}">
                <a16:creationId xmlns:a16="http://schemas.microsoft.com/office/drawing/2014/main" id="{B4AE4B68-F556-E970-FE06-A630DEF09ABF}"/>
              </a:ext>
            </a:extLst>
          </p:cNvPr>
          <p:cNvSpPr txBox="1"/>
          <p:nvPr/>
        </p:nvSpPr>
        <p:spPr>
          <a:xfrm>
            <a:off x="762000" y="5383478"/>
            <a:ext cx="3644590" cy="6960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lnSpc>
                <a:spcPct val="150000"/>
              </a:lnSpc>
            </a:pPr>
            <a:r>
              <a:rPr lang="en-US" sz="1400" dirty="0">
                <a:solidFill>
                  <a:srgbClr val="54575A"/>
                </a:solidFill>
                <a:latin typeface="Lato"/>
                <a:ea typeface="Lato"/>
                <a:cs typeface="Lato"/>
              </a:rPr>
              <a:t>You can find additional resources </a:t>
            </a:r>
            <a:r>
              <a:rPr lang="en-US" sz="1400" dirty="0">
                <a:solidFill>
                  <a:srgbClr val="54575A"/>
                </a:solidFill>
                <a:latin typeface="Lato"/>
                <a:ea typeface="Lato"/>
                <a:cs typeface="Lato"/>
                <a:hlinkClick r:id="rId2">
                  <a:extLst>
                    <a:ext uri="{A12FA001-AC4F-418D-AE19-62706E023703}">
                      <ahyp:hlinkClr xmlns:ahyp="http://schemas.microsoft.com/office/drawing/2018/hyperlinkcolor" val="tx"/>
                    </a:ext>
                  </a:extLst>
                </a:hlinkClick>
              </a:rPr>
              <a:t>here</a:t>
            </a:r>
            <a:r>
              <a:rPr lang="en-US" sz="1400" dirty="0">
                <a:solidFill>
                  <a:srgbClr val="54575A"/>
                </a:solidFill>
                <a:latin typeface="Lato"/>
                <a:ea typeface="Lato"/>
                <a:cs typeface="Lato"/>
              </a:rPr>
              <a:t>.</a:t>
            </a:r>
            <a:endParaRPr lang="en-US" dirty="0"/>
          </a:p>
          <a:p>
            <a:pPr algn="l">
              <a:lnSpc>
                <a:spcPct val="150000"/>
              </a:lnSpc>
            </a:pPr>
            <a:endParaRPr lang="en-US" sz="1400" dirty="0">
              <a:solidFill>
                <a:srgbClr val="54575A"/>
              </a:solidFill>
              <a:latin typeface="Lato"/>
              <a:ea typeface="Lato"/>
              <a:cs typeface="Lato"/>
            </a:endParaRPr>
          </a:p>
        </p:txBody>
      </p:sp>
    </p:spTree>
    <p:extLst>
      <p:ext uri="{BB962C8B-B14F-4D97-AF65-F5344CB8AC3E}">
        <p14:creationId xmlns:p14="http://schemas.microsoft.com/office/powerpoint/2010/main" val="1462655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EEF21-50D3-8B27-3313-B1E0C5A86C89}"/>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C46882AA-4F4D-ADCD-0260-46F7731717FB}"/>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558FA1BF-7CD1-4AD5-3D9A-15B9ED00835B}"/>
              </a:ext>
            </a:extLst>
          </p:cNvPr>
          <p:cNvSpPr txBox="1"/>
          <p:nvPr/>
        </p:nvSpPr>
        <p:spPr>
          <a:xfrm>
            <a:off x="647358" y="1715072"/>
            <a:ext cx="8397845" cy="1254831"/>
          </a:xfrm>
          <a:prstGeom prst="rect">
            <a:avLst/>
          </a:prstGeom>
        </p:spPr>
        <p:txBody>
          <a:bodyPr vert="horz" wrap="square" lIns="0" tIns="23495" rIns="0" bIns="0" rtlCol="0" anchor="t">
            <a:spAutoFit/>
          </a:bodyPr>
          <a:lstStyle/>
          <a:p>
            <a:pPr marL="12700" marR="5080">
              <a:spcAft>
                <a:spcPts val="1200"/>
              </a:spcAft>
            </a:pPr>
            <a:r>
              <a:rPr lang="en-US" sz="1400" dirty="0" err="1">
                <a:solidFill>
                  <a:srgbClr val="54575A"/>
                </a:solidFill>
                <a:latin typeface="Lato"/>
                <a:ea typeface="Lato"/>
                <a:cs typeface="Lato"/>
              </a:rPr>
              <a:t>ERISApedia</a:t>
            </a:r>
            <a:r>
              <a:rPr lang="en-US" sz="1400" dirty="0">
                <a:solidFill>
                  <a:srgbClr val="54575A"/>
                </a:solidFill>
                <a:latin typeface="Lato"/>
                <a:ea typeface="Lato"/>
                <a:cs typeface="Lato"/>
              </a:rPr>
              <a:t>, a product of PensionPro, can help you grow your business. With </a:t>
            </a:r>
            <a:r>
              <a:rPr lang="en-US" sz="1400" dirty="0" err="1">
                <a:solidFill>
                  <a:srgbClr val="54575A"/>
                </a:solidFill>
                <a:latin typeface="Lato"/>
                <a:ea typeface="Lato"/>
                <a:cs typeface="Lato"/>
              </a:rPr>
              <a:t>ERISApedia’s</a:t>
            </a:r>
            <a:r>
              <a:rPr lang="en-US" sz="1400" dirty="0">
                <a:solidFill>
                  <a:srgbClr val="54575A"/>
                </a:solidFill>
                <a:latin typeface="Lato"/>
                <a:ea typeface="Lato"/>
                <a:cs typeface="Lato"/>
              </a:rPr>
              <a:t> Plan Data Intelligence (PDI), prospecting has never been easier with the ability to search the 5500 Filing attachments — more than 2.0 million pages of forms. </a:t>
            </a:r>
            <a:endParaRPr lang="en-US" sz="1400" dirty="0">
              <a:solidFill>
                <a:srgbClr val="000000"/>
              </a:solidFill>
              <a:latin typeface="Lato"/>
              <a:ea typeface="Lato"/>
              <a:cs typeface="Lato"/>
            </a:endParaRPr>
          </a:p>
          <a:p>
            <a:pPr marL="12700" marR="5080">
              <a:spcAft>
                <a:spcPts val="1200"/>
              </a:spcAft>
            </a:pPr>
            <a:r>
              <a:rPr lang="en-US" sz="1400" dirty="0" err="1">
                <a:solidFill>
                  <a:srgbClr val="54575A"/>
                </a:solidFill>
                <a:latin typeface="Lato"/>
                <a:ea typeface="Lato"/>
                <a:cs typeface="Lato"/>
              </a:rPr>
              <a:t>ERISApedia’s</a:t>
            </a:r>
            <a:r>
              <a:rPr lang="en-US" sz="1400" dirty="0">
                <a:solidFill>
                  <a:srgbClr val="54575A"/>
                </a:solidFill>
                <a:latin typeface="Lato"/>
                <a:ea typeface="Lato"/>
                <a:cs typeface="Lato"/>
              </a:rPr>
              <a:t> PDI includes verified email addresses for plan sponsors, providing the information you need to connect with the right prospects and drive growth.</a:t>
            </a:r>
            <a:endParaRPr lang="en-US" sz="1400" dirty="0">
              <a:latin typeface="Lato"/>
              <a:ea typeface="Lato"/>
              <a:cs typeface="Lato"/>
            </a:endParaRPr>
          </a:p>
        </p:txBody>
      </p:sp>
      <p:sp>
        <p:nvSpPr>
          <p:cNvPr id="8" name="Holder 2">
            <a:extLst>
              <a:ext uri="{FF2B5EF4-FFF2-40B4-BE49-F238E27FC236}">
                <a16:creationId xmlns:a16="http://schemas.microsoft.com/office/drawing/2014/main" id="{35F41E38-3BAC-F1C5-18D3-21C0F858382C}"/>
              </a:ext>
            </a:extLst>
          </p:cNvPr>
          <p:cNvSpPr>
            <a:spLocks noGrp="1"/>
          </p:cNvSpPr>
          <p:nvPr>
            <p:ph type="title"/>
          </p:nvPr>
        </p:nvSpPr>
        <p:spPr>
          <a:xfrm>
            <a:off x="620185" y="778853"/>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r>
              <a:rPr lang="en-US" dirty="0"/>
              <a:t>Prospect Lists</a:t>
            </a:r>
            <a:endParaRPr dirty="0"/>
          </a:p>
        </p:txBody>
      </p:sp>
      <p:pic>
        <p:nvPicPr>
          <p:cNvPr id="3" name="Picture 2" descr="A black and white logo&#10;&#10;AI-generated content may be incorrect.">
            <a:extLst>
              <a:ext uri="{FF2B5EF4-FFF2-40B4-BE49-F238E27FC236}">
                <a16:creationId xmlns:a16="http://schemas.microsoft.com/office/drawing/2014/main" id="{23717DBD-6145-6CE6-681D-8A9FEAC7290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707366" y="3592689"/>
            <a:ext cx="2262128" cy="313840"/>
          </a:xfrm>
          <a:prstGeom prst="rect">
            <a:avLst/>
          </a:prstGeom>
        </p:spPr>
      </p:pic>
      <p:sp>
        <p:nvSpPr>
          <p:cNvPr id="7" name="object 5">
            <a:extLst>
              <a:ext uri="{FF2B5EF4-FFF2-40B4-BE49-F238E27FC236}">
                <a16:creationId xmlns:a16="http://schemas.microsoft.com/office/drawing/2014/main" id="{AFDD5F37-1EB0-4723-A56D-20CF7F0EE8BD}"/>
              </a:ext>
            </a:extLst>
          </p:cNvPr>
          <p:cNvSpPr txBox="1"/>
          <p:nvPr/>
        </p:nvSpPr>
        <p:spPr>
          <a:xfrm>
            <a:off x="1155549" y="4261464"/>
            <a:ext cx="3365761" cy="1316386"/>
          </a:xfrm>
          <a:prstGeom prst="rect">
            <a:avLst/>
          </a:prstGeom>
        </p:spPr>
        <p:txBody>
          <a:bodyPr vert="horz" wrap="square" lIns="0" tIns="23495" rIns="0" bIns="0" rtlCol="0" anchor="t">
            <a:spAutoFit/>
          </a:bodyPr>
          <a:lstStyle/>
          <a:p>
            <a:pPr marL="12700" marR="5080" algn="ctr">
              <a:spcAft>
                <a:spcPts val="1200"/>
              </a:spcAft>
            </a:pPr>
            <a:r>
              <a:rPr lang="en-US" sz="1400" dirty="0">
                <a:solidFill>
                  <a:srgbClr val="54575A"/>
                </a:solidFill>
                <a:latin typeface="Lato"/>
                <a:ea typeface="Lato"/>
                <a:cs typeface="Lato"/>
              </a:rPr>
              <a:t>PensionPro is a workflow management software serving the retirement industry. TPAs use PensionPro products to manage their day-to-day processes, databases and secure data transmission for retirement plans across the country.</a:t>
            </a:r>
          </a:p>
        </p:txBody>
      </p:sp>
      <p:pic>
        <p:nvPicPr>
          <p:cNvPr id="11" name="Picture 10" descr="A blue and yellow text on a black background&#10;&#10;AI-generated content may be incorrect.">
            <a:extLst>
              <a:ext uri="{FF2B5EF4-FFF2-40B4-BE49-F238E27FC236}">
                <a16:creationId xmlns:a16="http://schemas.microsoft.com/office/drawing/2014/main" id="{14835CDA-1067-C09E-ED1F-4B9084809A8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716976" y="3437810"/>
            <a:ext cx="2620700" cy="585354"/>
          </a:xfrm>
          <a:prstGeom prst="rect">
            <a:avLst/>
          </a:prstGeom>
        </p:spPr>
      </p:pic>
      <p:sp>
        <p:nvSpPr>
          <p:cNvPr id="13" name="object 5">
            <a:extLst>
              <a:ext uri="{FF2B5EF4-FFF2-40B4-BE49-F238E27FC236}">
                <a16:creationId xmlns:a16="http://schemas.microsoft.com/office/drawing/2014/main" id="{22DD8959-F4C7-4F63-0972-E7AF2B5405D9}"/>
              </a:ext>
            </a:extLst>
          </p:cNvPr>
          <p:cNvSpPr txBox="1"/>
          <p:nvPr/>
        </p:nvSpPr>
        <p:spPr>
          <a:xfrm>
            <a:off x="5478005" y="4242342"/>
            <a:ext cx="3466612" cy="1531830"/>
          </a:xfrm>
          <a:prstGeom prst="rect">
            <a:avLst/>
          </a:prstGeom>
        </p:spPr>
        <p:txBody>
          <a:bodyPr vert="horz" wrap="square" lIns="0" tIns="23495" rIns="0" bIns="0" rtlCol="0">
            <a:spAutoFit/>
          </a:bodyPr>
          <a:lstStyle/>
          <a:p>
            <a:pPr marL="12700" marR="5080" algn="ctr">
              <a:spcAft>
                <a:spcPts val="1200"/>
              </a:spcAft>
            </a:pPr>
            <a:r>
              <a:rPr lang="en-US" sz="1400" dirty="0" err="1">
                <a:solidFill>
                  <a:srgbClr val="54575A"/>
                </a:solidFill>
                <a:latin typeface="Lato" panose="020F0502020204030203" pitchFamily="34" charset="0"/>
                <a:cs typeface="Lato" panose="020F0502020204030203" pitchFamily="34" charset="0"/>
              </a:rPr>
              <a:t>ERISApedia</a:t>
            </a:r>
            <a:r>
              <a:rPr lang="en-US" sz="1400" dirty="0">
                <a:solidFill>
                  <a:srgbClr val="54575A"/>
                </a:solidFill>
                <a:latin typeface="Lato" panose="020F0502020204030203" pitchFamily="34" charset="0"/>
                <a:cs typeface="Lato" panose="020F0502020204030203" pitchFamily="34" charset="0"/>
              </a:rPr>
              <a:t> offers comprehensive, up-to-date compliance materials and resources for professionals serving retirement plans. From the industry’s most comprehensive compliance-oriented reference eBooks to expert support and business development tools, </a:t>
            </a:r>
            <a:r>
              <a:rPr lang="en-US" sz="1400" dirty="0" err="1">
                <a:solidFill>
                  <a:srgbClr val="54575A"/>
                </a:solidFill>
                <a:latin typeface="Lato" panose="020F0502020204030203" pitchFamily="34" charset="0"/>
                <a:cs typeface="Lato" panose="020F0502020204030203" pitchFamily="34" charset="0"/>
              </a:rPr>
              <a:t>ERISApedia</a:t>
            </a:r>
            <a:r>
              <a:rPr lang="en-US" sz="1400" dirty="0">
                <a:solidFill>
                  <a:srgbClr val="54575A"/>
                </a:solidFill>
                <a:latin typeface="Lato" panose="020F0502020204030203" pitchFamily="34" charset="0"/>
                <a:cs typeface="Lato" panose="020F0502020204030203" pitchFamily="34" charset="0"/>
              </a:rPr>
              <a:t> is the all-in-one resource. </a:t>
            </a:r>
          </a:p>
        </p:txBody>
      </p:sp>
    </p:spTree>
    <p:extLst>
      <p:ext uri="{BB962C8B-B14F-4D97-AF65-F5344CB8AC3E}">
        <p14:creationId xmlns:p14="http://schemas.microsoft.com/office/powerpoint/2010/main" val="2612742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F96D2-562F-0D69-5413-D29AEE914C92}"/>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86E570BC-253C-FF4E-D201-9E04120B5D26}"/>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14" name="TextBox 13">
            <a:extLst>
              <a:ext uri="{FF2B5EF4-FFF2-40B4-BE49-F238E27FC236}">
                <a16:creationId xmlns:a16="http://schemas.microsoft.com/office/drawing/2014/main" id="{70A83C92-8F8F-BBC7-D710-0CE9DD888376}"/>
              </a:ext>
            </a:extLst>
          </p:cNvPr>
          <p:cNvSpPr txBox="1"/>
          <p:nvPr/>
        </p:nvSpPr>
        <p:spPr>
          <a:xfrm>
            <a:off x="517742" y="778702"/>
            <a:ext cx="450728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003764"/>
                </a:solidFill>
                <a:latin typeface="Playfair Display"/>
              </a:rPr>
              <a:t>Email Campaign</a:t>
            </a:r>
            <a:endParaRPr lang="en-US"/>
          </a:p>
        </p:txBody>
      </p:sp>
      <p:sp>
        <p:nvSpPr>
          <p:cNvPr id="16" name="TextBox 15">
            <a:extLst>
              <a:ext uri="{FF2B5EF4-FFF2-40B4-BE49-F238E27FC236}">
                <a16:creationId xmlns:a16="http://schemas.microsoft.com/office/drawing/2014/main" id="{CE0E64D4-D505-69A1-7984-C85402C94BD1}"/>
              </a:ext>
            </a:extLst>
          </p:cNvPr>
          <p:cNvSpPr txBox="1"/>
          <p:nvPr/>
        </p:nvSpPr>
        <p:spPr>
          <a:xfrm>
            <a:off x="528181" y="2202967"/>
            <a:ext cx="417325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a:solidFill>
                  <a:srgbClr val="F58025"/>
                </a:solidFill>
                <a:latin typeface="Lato"/>
                <a:cs typeface="Lato"/>
              </a:rPr>
              <a:t>Email Schedule</a:t>
            </a:r>
            <a:endParaRPr lang="en-US"/>
          </a:p>
        </p:txBody>
      </p:sp>
      <p:graphicFrame>
        <p:nvGraphicFramePr>
          <p:cNvPr id="2" name="Table 1">
            <a:extLst>
              <a:ext uri="{FF2B5EF4-FFF2-40B4-BE49-F238E27FC236}">
                <a16:creationId xmlns:a16="http://schemas.microsoft.com/office/drawing/2014/main" id="{18C85883-9CEC-B8C9-E61C-5C0FC23039EB}"/>
              </a:ext>
            </a:extLst>
          </p:cNvPr>
          <p:cNvGraphicFramePr>
            <a:graphicFrameLocks noGrp="1"/>
          </p:cNvGraphicFramePr>
          <p:nvPr>
            <p:extLst>
              <p:ext uri="{D42A27DB-BD31-4B8C-83A1-F6EECF244321}">
                <p14:modId xmlns:p14="http://schemas.microsoft.com/office/powerpoint/2010/main" val="3298866406"/>
              </p:ext>
            </p:extLst>
          </p:nvPr>
        </p:nvGraphicFramePr>
        <p:xfrm>
          <a:off x="642153" y="2681320"/>
          <a:ext cx="5871664" cy="1280160"/>
        </p:xfrm>
        <a:graphic>
          <a:graphicData uri="http://schemas.openxmlformats.org/drawingml/2006/table">
            <a:tbl>
              <a:tblPr firstRow="1" bandRow="1">
                <a:tableStyleId>{5C22544A-7EE6-4342-B048-85BDC9FD1C3A}</a:tableStyleId>
              </a:tblPr>
              <a:tblGrid>
                <a:gridCol w="706992">
                  <a:extLst>
                    <a:ext uri="{9D8B030D-6E8A-4147-A177-3AD203B41FA5}">
                      <a16:colId xmlns:a16="http://schemas.microsoft.com/office/drawing/2014/main" val="1164484998"/>
                    </a:ext>
                  </a:extLst>
                </a:gridCol>
                <a:gridCol w="1424045">
                  <a:extLst>
                    <a:ext uri="{9D8B030D-6E8A-4147-A177-3AD203B41FA5}">
                      <a16:colId xmlns:a16="http://schemas.microsoft.com/office/drawing/2014/main" val="827344819"/>
                    </a:ext>
                  </a:extLst>
                </a:gridCol>
                <a:gridCol w="1880862">
                  <a:extLst>
                    <a:ext uri="{9D8B030D-6E8A-4147-A177-3AD203B41FA5}">
                      <a16:colId xmlns:a16="http://schemas.microsoft.com/office/drawing/2014/main" val="1927092724"/>
                    </a:ext>
                  </a:extLst>
                </a:gridCol>
                <a:gridCol w="1859765">
                  <a:extLst>
                    <a:ext uri="{9D8B030D-6E8A-4147-A177-3AD203B41FA5}">
                      <a16:colId xmlns:a16="http://schemas.microsoft.com/office/drawing/2014/main" val="1190055090"/>
                    </a:ext>
                  </a:extLst>
                </a:gridCol>
              </a:tblGrid>
              <a:tr h="147433">
                <a:tc>
                  <a:txBody>
                    <a:bodyPr/>
                    <a:lstStyle/>
                    <a:p>
                      <a:r>
                        <a:rPr lang="en-US" sz="1200">
                          <a:latin typeface="Lato"/>
                          <a:ea typeface="Lato"/>
                          <a:cs typeface="Lato"/>
                        </a:rPr>
                        <a:t>Email </a:t>
                      </a:r>
                    </a:p>
                  </a:txBody>
                  <a:tcPr>
                    <a:solidFill>
                      <a:schemeClr val="tx2"/>
                    </a:solidFill>
                  </a:tcPr>
                </a:tc>
                <a:tc>
                  <a:txBody>
                    <a:bodyPr/>
                    <a:lstStyle/>
                    <a:p>
                      <a:r>
                        <a:rPr lang="en-US" sz="1200">
                          <a:latin typeface="Lato"/>
                          <a:ea typeface="Lato"/>
                          <a:cs typeface="Lato"/>
                        </a:rPr>
                        <a:t>Recommended Timing</a:t>
                      </a:r>
                    </a:p>
                  </a:txBody>
                  <a:tcPr>
                    <a:solidFill>
                      <a:schemeClr val="tx2"/>
                    </a:solidFill>
                  </a:tcPr>
                </a:tc>
                <a:tc>
                  <a:txBody>
                    <a:bodyPr/>
                    <a:lstStyle/>
                    <a:p>
                      <a:r>
                        <a:rPr lang="en-US" sz="1200">
                          <a:latin typeface="Lato"/>
                          <a:ea typeface="Lato"/>
                          <a:cs typeface="Lato"/>
                        </a:rPr>
                        <a:t>Recommended </a:t>
                      </a:r>
                    </a:p>
                    <a:p>
                      <a:r>
                        <a:rPr lang="en-US" sz="1200">
                          <a:latin typeface="Lato"/>
                          <a:ea typeface="Lato"/>
                          <a:cs typeface="Lato"/>
                        </a:rPr>
                        <a:t>First Send</a:t>
                      </a:r>
                    </a:p>
                  </a:txBody>
                  <a:tcPr>
                    <a:solidFill>
                      <a:schemeClr val="tx2"/>
                    </a:solidFill>
                  </a:tcPr>
                </a:tc>
                <a:tc>
                  <a:txBody>
                    <a:bodyPr/>
                    <a:lstStyle/>
                    <a:p>
                      <a:r>
                        <a:rPr lang="en-US" sz="1200">
                          <a:latin typeface="Lato"/>
                          <a:ea typeface="Lato"/>
                          <a:cs typeface="Lato"/>
                        </a:rPr>
                        <a:t>Recommended </a:t>
                      </a:r>
                    </a:p>
                    <a:p>
                      <a:r>
                        <a:rPr lang="en-US" sz="1200">
                          <a:latin typeface="Lato"/>
                          <a:ea typeface="Lato"/>
                          <a:cs typeface="Lato"/>
                        </a:rPr>
                        <a:t>Resend</a:t>
                      </a:r>
                    </a:p>
                  </a:txBody>
                  <a:tcPr>
                    <a:solidFill>
                      <a:schemeClr val="tx2"/>
                    </a:solidFill>
                  </a:tcPr>
                </a:tc>
                <a:extLst>
                  <a:ext uri="{0D108BD9-81ED-4DB2-BD59-A6C34878D82A}">
                    <a16:rowId xmlns:a16="http://schemas.microsoft.com/office/drawing/2014/main" val="1499581055"/>
                  </a:ext>
                </a:extLst>
              </a:tr>
              <a:tr h="176436">
                <a:tc>
                  <a:txBody>
                    <a:bodyPr/>
                    <a:lstStyle/>
                    <a:p>
                      <a:r>
                        <a:rPr lang="en-US" sz="1200">
                          <a:latin typeface="Lato"/>
                          <a:ea typeface="Lato"/>
                          <a:cs typeface="Lato"/>
                        </a:rPr>
                        <a:t>1</a:t>
                      </a:r>
                    </a:p>
                  </a:txBody>
                  <a:tcPr>
                    <a:solidFill>
                      <a:srgbClr val="B7C7D3"/>
                    </a:solidFill>
                  </a:tcPr>
                </a:tc>
                <a:tc>
                  <a:txBody>
                    <a:bodyPr/>
                    <a:lstStyle/>
                    <a:p>
                      <a:r>
                        <a:rPr lang="en-US" sz="1200">
                          <a:latin typeface="Lato"/>
                          <a:ea typeface="Lato"/>
                          <a:cs typeface="Lato"/>
                        </a:rPr>
                        <a:t>Week 1</a:t>
                      </a:r>
                    </a:p>
                  </a:txBody>
                  <a:tcPr>
                    <a:solidFill>
                      <a:srgbClr val="B7C7D3"/>
                    </a:solidFill>
                  </a:tcPr>
                </a:tc>
                <a:tc>
                  <a:txBody>
                    <a:bodyPr/>
                    <a:lstStyle/>
                    <a:p>
                      <a:r>
                        <a:rPr lang="en-US" sz="1200">
                          <a:latin typeface="Lato"/>
                          <a:ea typeface="Lato"/>
                          <a:cs typeface="Lato"/>
                        </a:rPr>
                        <a:t>10</a:t>
                      </a:r>
                      <a:r>
                        <a:rPr lang="en-US" sz="1200">
                          <a:latin typeface="Lato"/>
                          <a:ea typeface="Lato"/>
                          <a:cs typeface="Lato"/>
                          <a:sym typeface="Wingdings" panose="05000000000000000000" pitchFamily="2" charset="2"/>
                        </a:rPr>
                        <a:t> </a:t>
                      </a:r>
                      <a:r>
                        <a:rPr lang="en-US" sz="1200">
                          <a:latin typeface="Lato"/>
                          <a:ea typeface="Lato"/>
                          <a:cs typeface="Lato"/>
                        </a:rPr>
                        <a:t>a.m. Tuesday</a:t>
                      </a:r>
                    </a:p>
                  </a:txBody>
                  <a:tcPr>
                    <a:solidFill>
                      <a:srgbClr val="B7C7D3"/>
                    </a:solidFill>
                  </a:tcPr>
                </a:tc>
                <a:tc>
                  <a:txBody>
                    <a:bodyPr/>
                    <a:lstStyle/>
                    <a:p>
                      <a:r>
                        <a:rPr lang="en-US" sz="1200">
                          <a:latin typeface="Lato"/>
                          <a:ea typeface="Lato"/>
                          <a:cs typeface="Lato"/>
                        </a:rPr>
                        <a:t>1 p.m. Friday</a:t>
                      </a:r>
                    </a:p>
                  </a:txBody>
                  <a:tcPr>
                    <a:solidFill>
                      <a:srgbClr val="B7C7D3"/>
                    </a:solidFill>
                  </a:tcPr>
                </a:tc>
                <a:extLst>
                  <a:ext uri="{0D108BD9-81ED-4DB2-BD59-A6C34878D82A}">
                    <a16:rowId xmlns:a16="http://schemas.microsoft.com/office/drawing/2014/main" val="2018466088"/>
                  </a:ext>
                </a:extLst>
              </a:tr>
              <a:tr h="147433">
                <a:tc>
                  <a:txBody>
                    <a:bodyPr/>
                    <a:lstStyle/>
                    <a:p>
                      <a:r>
                        <a:rPr lang="en-US" sz="1200">
                          <a:latin typeface="Lato"/>
                          <a:ea typeface="Lato"/>
                          <a:cs typeface="Lato"/>
                        </a:rPr>
                        <a:t>2</a:t>
                      </a:r>
                    </a:p>
                  </a:txBody>
                  <a:tcPr/>
                </a:tc>
                <a:tc>
                  <a:txBody>
                    <a:bodyPr/>
                    <a:lstStyle/>
                    <a:p>
                      <a:r>
                        <a:rPr lang="en-US" sz="1200">
                          <a:latin typeface="Lato"/>
                          <a:ea typeface="Lato"/>
                          <a:cs typeface="Lato"/>
                        </a:rPr>
                        <a:t>Week 2</a:t>
                      </a:r>
                    </a:p>
                  </a:txBody>
                  <a:tcPr/>
                </a:tc>
                <a:tc>
                  <a:txBody>
                    <a:bodyPr/>
                    <a:lstStyle/>
                    <a:p>
                      <a:r>
                        <a:rPr lang="en-US" sz="1200">
                          <a:latin typeface="Lato"/>
                          <a:ea typeface="Lato"/>
                          <a:cs typeface="Lato"/>
                        </a:rPr>
                        <a:t>8 a.m. Monday</a:t>
                      </a:r>
                    </a:p>
                  </a:txBody>
                  <a:tcPr/>
                </a:tc>
                <a:tc>
                  <a:txBody>
                    <a:bodyPr/>
                    <a:lstStyle/>
                    <a:p>
                      <a:r>
                        <a:rPr lang="en-US" sz="1200">
                          <a:latin typeface="Lato"/>
                          <a:ea typeface="Lato"/>
                          <a:cs typeface="Lato"/>
                        </a:rPr>
                        <a:t>2 p.m. Thursday</a:t>
                      </a:r>
                    </a:p>
                  </a:txBody>
                  <a:tcPr/>
                </a:tc>
                <a:extLst>
                  <a:ext uri="{0D108BD9-81ED-4DB2-BD59-A6C34878D82A}">
                    <a16:rowId xmlns:a16="http://schemas.microsoft.com/office/drawing/2014/main" val="3360407389"/>
                  </a:ext>
                </a:extLst>
              </a:tr>
              <a:tr h="147433">
                <a:tc>
                  <a:txBody>
                    <a:bodyPr/>
                    <a:lstStyle/>
                    <a:p>
                      <a:r>
                        <a:rPr lang="en-US" sz="1200">
                          <a:latin typeface="Lato"/>
                          <a:ea typeface="Lato"/>
                          <a:cs typeface="Lato"/>
                        </a:rPr>
                        <a:t>3</a:t>
                      </a:r>
                    </a:p>
                  </a:txBody>
                  <a:tcPr>
                    <a:solidFill>
                      <a:srgbClr val="B7C7D3"/>
                    </a:solidFill>
                  </a:tcPr>
                </a:tc>
                <a:tc>
                  <a:txBody>
                    <a:bodyPr/>
                    <a:lstStyle/>
                    <a:p>
                      <a:r>
                        <a:rPr lang="en-US" sz="1200">
                          <a:latin typeface="Lato"/>
                          <a:ea typeface="Lato"/>
                          <a:cs typeface="Lato"/>
                        </a:rPr>
                        <a:t>Week 3</a:t>
                      </a:r>
                    </a:p>
                  </a:txBody>
                  <a:tcPr>
                    <a:solidFill>
                      <a:srgbClr val="B7C7D3"/>
                    </a:solidFill>
                  </a:tcPr>
                </a:tc>
                <a:tc>
                  <a:txBody>
                    <a:bodyPr/>
                    <a:lstStyle/>
                    <a:p>
                      <a:r>
                        <a:rPr lang="en-US" sz="1200">
                          <a:latin typeface="Lato"/>
                          <a:ea typeface="Lato"/>
                          <a:cs typeface="Lato"/>
                        </a:rPr>
                        <a:t>1 p.m. Wednesday</a:t>
                      </a:r>
                    </a:p>
                  </a:txBody>
                  <a:tcPr>
                    <a:solidFill>
                      <a:srgbClr val="B7C7D3"/>
                    </a:solidFill>
                  </a:tcPr>
                </a:tc>
                <a:tc>
                  <a:txBody>
                    <a:bodyPr/>
                    <a:lstStyle/>
                    <a:p>
                      <a:r>
                        <a:rPr lang="en-US" sz="1200">
                          <a:latin typeface="Lato"/>
                          <a:ea typeface="Lato"/>
                          <a:cs typeface="Lato"/>
                        </a:rPr>
                        <a:t>8 a.m. Friday</a:t>
                      </a:r>
                    </a:p>
                  </a:txBody>
                  <a:tcPr>
                    <a:solidFill>
                      <a:srgbClr val="B7C7D3"/>
                    </a:solidFill>
                  </a:tcPr>
                </a:tc>
                <a:extLst>
                  <a:ext uri="{0D108BD9-81ED-4DB2-BD59-A6C34878D82A}">
                    <a16:rowId xmlns:a16="http://schemas.microsoft.com/office/drawing/2014/main" val="576246591"/>
                  </a:ext>
                </a:extLst>
              </a:tr>
            </a:tbl>
          </a:graphicData>
        </a:graphic>
      </p:graphicFrame>
      <p:sp>
        <p:nvSpPr>
          <p:cNvPr id="3" name="TextBox 2">
            <a:extLst>
              <a:ext uri="{FF2B5EF4-FFF2-40B4-BE49-F238E27FC236}">
                <a16:creationId xmlns:a16="http://schemas.microsoft.com/office/drawing/2014/main" id="{65A962A5-0F12-6D39-5AB9-8E89B28A7144}"/>
              </a:ext>
            </a:extLst>
          </p:cNvPr>
          <p:cNvSpPr txBox="1"/>
          <p:nvPr/>
        </p:nvSpPr>
        <p:spPr>
          <a:xfrm>
            <a:off x="7057233" y="2970654"/>
            <a:ext cx="4023985"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a:solidFill>
                  <a:srgbClr val="54575A"/>
                </a:solidFill>
                <a:latin typeface="Lato"/>
                <a:ea typeface="Lato"/>
                <a:cs typeface="Lato"/>
              </a:rPr>
              <a:t>This schedule includes an optional email resend if your platform allows for tracking non-openers. You can expect to see an additional 10-20% open rate on an email resend so we do recommend a resend if possible.</a:t>
            </a:r>
          </a:p>
          <a:p>
            <a:endParaRPr lang="en-US" sz="1200" b="1"/>
          </a:p>
          <a:p>
            <a:pPr lvl="0"/>
            <a:endParaRPr lang="en-US" sz="1400">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9752C621-2384-66D9-9923-0E79760577A1}"/>
              </a:ext>
            </a:extLst>
          </p:cNvPr>
          <p:cNvSpPr txBox="1"/>
          <p:nvPr/>
        </p:nvSpPr>
        <p:spPr>
          <a:xfrm>
            <a:off x="517742" y="1504049"/>
            <a:ext cx="111460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890"/>
            <a:r>
              <a:rPr lang="en-US" sz="1400">
                <a:solidFill>
                  <a:srgbClr val="54575A"/>
                </a:solidFill>
                <a:latin typeface="Lato"/>
                <a:cs typeface="Lato"/>
              </a:rPr>
              <a:t>This campaign has three emails and is designed to help you reach new prospects with consistent messaging. It works best when engagement is tracked and followed by personal outreach. Deployment and tracking best practices are below. </a:t>
            </a:r>
            <a:endParaRPr lang="en-US" sz="1400"/>
          </a:p>
        </p:txBody>
      </p:sp>
      <p:graphicFrame>
        <p:nvGraphicFramePr>
          <p:cNvPr id="6" name="Table 5">
            <a:extLst>
              <a:ext uri="{FF2B5EF4-FFF2-40B4-BE49-F238E27FC236}">
                <a16:creationId xmlns:a16="http://schemas.microsoft.com/office/drawing/2014/main" id="{EB6DEA69-8210-EA53-E8C8-4572C9DF333C}"/>
              </a:ext>
            </a:extLst>
          </p:cNvPr>
          <p:cNvGraphicFramePr>
            <a:graphicFrameLocks noGrp="1"/>
          </p:cNvGraphicFramePr>
          <p:nvPr>
            <p:extLst>
              <p:ext uri="{D42A27DB-BD31-4B8C-83A1-F6EECF244321}">
                <p14:modId xmlns:p14="http://schemas.microsoft.com/office/powerpoint/2010/main" val="3722507613"/>
              </p:ext>
            </p:extLst>
          </p:nvPr>
        </p:nvGraphicFramePr>
        <p:xfrm>
          <a:off x="675342" y="4995788"/>
          <a:ext cx="3715463" cy="853164"/>
        </p:xfrm>
        <a:graphic>
          <a:graphicData uri="http://schemas.openxmlformats.org/drawingml/2006/table">
            <a:tbl>
              <a:tblPr firstRow="1" bandRow="1">
                <a:tableStyleId>{5C22544A-7EE6-4342-B048-85BDC9FD1C3A}</a:tableStyleId>
              </a:tblPr>
              <a:tblGrid>
                <a:gridCol w="1891704">
                  <a:extLst>
                    <a:ext uri="{9D8B030D-6E8A-4147-A177-3AD203B41FA5}">
                      <a16:colId xmlns:a16="http://schemas.microsoft.com/office/drawing/2014/main" val="1164484998"/>
                    </a:ext>
                  </a:extLst>
                </a:gridCol>
                <a:gridCol w="1823759">
                  <a:extLst>
                    <a:ext uri="{9D8B030D-6E8A-4147-A177-3AD203B41FA5}">
                      <a16:colId xmlns:a16="http://schemas.microsoft.com/office/drawing/2014/main" val="1927092724"/>
                    </a:ext>
                  </a:extLst>
                </a:gridCol>
              </a:tblGrid>
              <a:tr h="284388">
                <a:tc>
                  <a:txBody>
                    <a:bodyPr/>
                    <a:lstStyle/>
                    <a:p>
                      <a:r>
                        <a:rPr lang="en-US" sz="1200">
                          <a:latin typeface="Lato"/>
                          <a:ea typeface="Lato"/>
                          <a:cs typeface="Lato"/>
                        </a:rPr>
                        <a:t>User Action</a:t>
                      </a:r>
                    </a:p>
                  </a:txBody>
                  <a:tcPr>
                    <a:solidFill>
                      <a:schemeClr val="tx2"/>
                    </a:solidFill>
                  </a:tcPr>
                </a:tc>
                <a:tc>
                  <a:txBody>
                    <a:bodyPr/>
                    <a:lstStyle/>
                    <a:p>
                      <a:r>
                        <a:rPr lang="en-US" sz="1200">
                          <a:latin typeface="Lato"/>
                          <a:ea typeface="Lato"/>
                          <a:cs typeface="Lato"/>
                        </a:rPr>
                        <a:t>Suggested Follow-Up</a:t>
                      </a:r>
                    </a:p>
                  </a:txBody>
                  <a:tcPr>
                    <a:solidFill>
                      <a:schemeClr val="tx2"/>
                    </a:solidFill>
                  </a:tcPr>
                </a:tc>
                <a:extLst>
                  <a:ext uri="{0D108BD9-81ED-4DB2-BD59-A6C34878D82A}">
                    <a16:rowId xmlns:a16="http://schemas.microsoft.com/office/drawing/2014/main" val="1499581055"/>
                  </a:ext>
                </a:extLst>
              </a:tr>
              <a:tr h="284388">
                <a:tc>
                  <a:txBody>
                    <a:bodyPr/>
                    <a:lstStyle/>
                    <a:p>
                      <a:r>
                        <a:rPr lang="en-US" sz="1200">
                          <a:latin typeface="Lato"/>
                          <a:ea typeface="Lato"/>
                          <a:cs typeface="Lato"/>
                        </a:rPr>
                        <a:t>Link click (any number)</a:t>
                      </a:r>
                    </a:p>
                  </a:txBody>
                  <a:tcPr>
                    <a:solidFill>
                      <a:srgbClr val="B7C7D3"/>
                    </a:solidFill>
                  </a:tcPr>
                </a:tc>
                <a:tc>
                  <a:txBody>
                    <a:bodyPr/>
                    <a:lstStyle/>
                    <a:p>
                      <a:r>
                        <a:rPr lang="en-US" sz="1200">
                          <a:latin typeface="Lato"/>
                          <a:ea typeface="Lato"/>
                          <a:cs typeface="Lato"/>
                        </a:rPr>
                        <a:t>Phone call</a:t>
                      </a:r>
                    </a:p>
                  </a:txBody>
                  <a:tcPr>
                    <a:solidFill>
                      <a:srgbClr val="B7C7D3"/>
                    </a:solidFill>
                  </a:tcPr>
                </a:tc>
                <a:extLst>
                  <a:ext uri="{0D108BD9-81ED-4DB2-BD59-A6C34878D82A}">
                    <a16:rowId xmlns:a16="http://schemas.microsoft.com/office/drawing/2014/main" val="2018466088"/>
                  </a:ext>
                </a:extLst>
              </a:tr>
              <a:tr h="284388">
                <a:tc>
                  <a:txBody>
                    <a:bodyPr/>
                    <a:lstStyle/>
                    <a:p>
                      <a:r>
                        <a:rPr lang="en-US" sz="1200">
                          <a:latin typeface="Lato"/>
                          <a:ea typeface="Lato"/>
                          <a:cs typeface="Lato"/>
                        </a:rPr>
                        <a:t>Email open (all 3 emails)</a:t>
                      </a:r>
                    </a:p>
                  </a:txBody>
                  <a:tcPr/>
                </a:tc>
                <a:tc>
                  <a:txBody>
                    <a:bodyPr/>
                    <a:lstStyle/>
                    <a:p>
                      <a:r>
                        <a:rPr lang="en-US" sz="1200">
                          <a:latin typeface="Lato"/>
                          <a:ea typeface="Lato"/>
                          <a:cs typeface="Lato"/>
                        </a:rPr>
                        <a:t>Phone call</a:t>
                      </a:r>
                    </a:p>
                  </a:txBody>
                  <a:tcPr/>
                </a:tc>
                <a:extLst>
                  <a:ext uri="{0D108BD9-81ED-4DB2-BD59-A6C34878D82A}">
                    <a16:rowId xmlns:a16="http://schemas.microsoft.com/office/drawing/2014/main" val="3360407389"/>
                  </a:ext>
                </a:extLst>
              </a:tr>
            </a:tbl>
          </a:graphicData>
        </a:graphic>
      </p:graphicFrame>
      <p:sp>
        <p:nvSpPr>
          <p:cNvPr id="7" name="TextBox 6">
            <a:extLst>
              <a:ext uri="{FF2B5EF4-FFF2-40B4-BE49-F238E27FC236}">
                <a16:creationId xmlns:a16="http://schemas.microsoft.com/office/drawing/2014/main" id="{B4E5F46A-FD5D-4DCA-BF87-B47AEA9A54F8}"/>
              </a:ext>
            </a:extLst>
          </p:cNvPr>
          <p:cNvSpPr txBox="1"/>
          <p:nvPr/>
        </p:nvSpPr>
        <p:spPr>
          <a:xfrm>
            <a:off x="563311" y="4518000"/>
            <a:ext cx="417325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a:solidFill>
                  <a:srgbClr val="F58025"/>
                </a:solidFill>
                <a:latin typeface="Lato"/>
                <a:cs typeface="Lato"/>
              </a:rPr>
              <a:t>Identifying Marketing Qualified Leads</a:t>
            </a:r>
            <a:endParaRPr lang="en-US"/>
          </a:p>
        </p:txBody>
      </p:sp>
      <p:sp>
        <p:nvSpPr>
          <p:cNvPr id="8" name="TextBox 7">
            <a:extLst>
              <a:ext uri="{FF2B5EF4-FFF2-40B4-BE49-F238E27FC236}">
                <a16:creationId xmlns:a16="http://schemas.microsoft.com/office/drawing/2014/main" id="{8EA0742A-C878-2692-58AA-334CF09FF0BB}"/>
              </a:ext>
            </a:extLst>
          </p:cNvPr>
          <p:cNvSpPr txBox="1"/>
          <p:nvPr/>
        </p:nvSpPr>
        <p:spPr>
          <a:xfrm>
            <a:off x="5164922" y="5102353"/>
            <a:ext cx="415495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54575A"/>
                </a:solidFill>
                <a:latin typeface="Lato"/>
                <a:ea typeface="Lato"/>
                <a:cs typeface="Lato"/>
              </a:rPr>
              <a:t>Prospects who haven’t reached the threshold outlined in the table can continue to be nurtured through additional emails, calls and mailings until they become more engaged.</a:t>
            </a:r>
          </a:p>
        </p:txBody>
      </p:sp>
    </p:spTree>
    <p:extLst>
      <p:ext uri="{BB962C8B-B14F-4D97-AF65-F5344CB8AC3E}">
        <p14:creationId xmlns:p14="http://schemas.microsoft.com/office/powerpoint/2010/main" val="2872141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22A58-6874-FAFA-A645-BAD2D2B5C77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6030932-BCF3-4644-BA41-7798954826B5}"/>
              </a:ext>
            </a:extLst>
          </p:cNvPr>
          <p:cNvPicPr>
            <a:picLocks noChangeAspect="1"/>
          </p:cNvPicPr>
          <p:nvPr/>
        </p:nvPicPr>
        <p:blipFill>
          <a:blip r:embed="rId2"/>
          <a:stretch>
            <a:fillRect/>
          </a:stretch>
        </p:blipFill>
        <p:spPr>
          <a:xfrm>
            <a:off x="8425450" y="2501336"/>
            <a:ext cx="3287693" cy="3085648"/>
          </a:xfrm>
          <a:prstGeom prst="rect">
            <a:avLst/>
          </a:prstGeom>
        </p:spPr>
      </p:pic>
      <p:pic>
        <p:nvPicPr>
          <p:cNvPr id="7" name="Picture 6">
            <a:extLst>
              <a:ext uri="{FF2B5EF4-FFF2-40B4-BE49-F238E27FC236}">
                <a16:creationId xmlns:a16="http://schemas.microsoft.com/office/drawing/2014/main" id="{14FC0699-98B7-0412-B11B-50410B1F1722}"/>
              </a:ext>
            </a:extLst>
          </p:cNvPr>
          <p:cNvPicPr>
            <a:picLocks noChangeAspect="1"/>
          </p:cNvPicPr>
          <p:nvPr/>
        </p:nvPicPr>
        <p:blipFill>
          <a:blip r:embed="rId2"/>
          <a:stretch>
            <a:fillRect/>
          </a:stretch>
        </p:blipFill>
        <p:spPr>
          <a:xfrm>
            <a:off x="4989534" y="2484680"/>
            <a:ext cx="3287692" cy="2895250"/>
          </a:xfrm>
          <a:prstGeom prst="rect">
            <a:avLst/>
          </a:prstGeom>
        </p:spPr>
      </p:pic>
      <p:sp>
        <p:nvSpPr>
          <p:cNvPr id="4" name="object 4">
            <a:extLst>
              <a:ext uri="{FF2B5EF4-FFF2-40B4-BE49-F238E27FC236}">
                <a16:creationId xmlns:a16="http://schemas.microsoft.com/office/drawing/2014/main" id="{4792FA6F-10CC-2050-6D46-E4364D439BA6}"/>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14" name="TextBox 13">
            <a:extLst>
              <a:ext uri="{FF2B5EF4-FFF2-40B4-BE49-F238E27FC236}">
                <a16:creationId xmlns:a16="http://schemas.microsoft.com/office/drawing/2014/main" id="{85EE7B8C-1951-CB61-6214-24CCDC6C52AE}"/>
              </a:ext>
            </a:extLst>
          </p:cNvPr>
          <p:cNvSpPr txBox="1"/>
          <p:nvPr/>
        </p:nvSpPr>
        <p:spPr>
          <a:xfrm>
            <a:off x="517742" y="778702"/>
            <a:ext cx="450728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003764"/>
                </a:solidFill>
                <a:latin typeface="Playfair Display"/>
              </a:rPr>
              <a:t>Email Campaign</a:t>
            </a:r>
            <a:endParaRPr lang="en-US"/>
          </a:p>
        </p:txBody>
      </p:sp>
      <p:sp>
        <p:nvSpPr>
          <p:cNvPr id="15" name="TextBox 14">
            <a:extLst>
              <a:ext uri="{FF2B5EF4-FFF2-40B4-BE49-F238E27FC236}">
                <a16:creationId xmlns:a16="http://schemas.microsoft.com/office/drawing/2014/main" id="{C6FB1EC8-157E-5995-3F88-1C36DDB1EE97}"/>
              </a:ext>
            </a:extLst>
          </p:cNvPr>
          <p:cNvSpPr txBox="1"/>
          <p:nvPr/>
        </p:nvSpPr>
        <p:spPr>
          <a:xfrm>
            <a:off x="528180" y="1478070"/>
            <a:ext cx="111460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890"/>
            <a:r>
              <a:rPr lang="en-US" sz="1400">
                <a:solidFill>
                  <a:srgbClr val="54575A"/>
                </a:solidFill>
                <a:latin typeface="Lato"/>
                <a:cs typeface="Lato"/>
              </a:rPr>
              <a:t>Copy and paste the subject lines and email copy below. Be sure to add your own contact information/meeting schedule links. You can also include a link to a PEP landing page if applicable.</a:t>
            </a:r>
            <a:endParaRPr lang="en-US" sz="1400"/>
          </a:p>
        </p:txBody>
      </p:sp>
      <p:sp>
        <p:nvSpPr>
          <p:cNvPr id="16" name="TextBox 15">
            <a:extLst>
              <a:ext uri="{FF2B5EF4-FFF2-40B4-BE49-F238E27FC236}">
                <a16:creationId xmlns:a16="http://schemas.microsoft.com/office/drawing/2014/main" id="{554B0A88-04C4-A7E5-B078-20A7DD70E577}"/>
              </a:ext>
            </a:extLst>
          </p:cNvPr>
          <p:cNvSpPr txBox="1"/>
          <p:nvPr/>
        </p:nvSpPr>
        <p:spPr>
          <a:xfrm>
            <a:off x="526493" y="2147204"/>
            <a:ext cx="627581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a:solidFill>
                  <a:srgbClr val="F58025"/>
                </a:solidFill>
                <a:latin typeface="Lato"/>
                <a:cs typeface="Lato"/>
              </a:rPr>
              <a:t>Campaign with Three Emails for Audit-Sized Plan Prospects</a:t>
            </a:r>
            <a:endParaRPr lang="en-US"/>
          </a:p>
        </p:txBody>
      </p:sp>
      <p:pic>
        <p:nvPicPr>
          <p:cNvPr id="17" name="Picture 16">
            <a:extLst>
              <a:ext uri="{FF2B5EF4-FFF2-40B4-BE49-F238E27FC236}">
                <a16:creationId xmlns:a16="http://schemas.microsoft.com/office/drawing/2014/main" id="{05EB9AE8-CC1B-7577-54A6-05B2754C8106}"/>
              </a:ext>
            </a:extLst>
          </p:cNvPr>
          <p:cNvPicPr>
            <a:picLocks noChangeAspect="1"/>
          </p:cNvPicPr>
          <p:nvPr/>
        </p:nvPicPr>
        <p:blipFill>
          <a:blip r:embed="rId2"/>
          <a:stretch>
            <a:fillRect/>
          </a:stretch>
        </p:blipFill>
        <p:spPr>
          <a:xfrm>
            <a:off x="532354" y="2496586"/>
            <a:ext cx="4344445" cy="4102268"/>
          </a:xfrm>
          <a:prstGeom prst="rect">
            <a:avLst/>
          </a:prstGeom>
        </p:spPr>
      </p:pic>
      <p:sp>
        <p:nvSpPr>
          <p:cNvPr id="18" name="TextBox 17">
            <a:extLst>
              <a:ext uri="{FF2B5EF4-FFF2-40B4-BE49-F238E27FC236}">
                <a16:creationId xmlns:a16="http://schemas.microsoft.com/office/drawing/2014/main" id="{2DD45346-7B4E-7FC8-1480-1D46FD58AE5B}"/>
              </a:ext>
            </a:extLst>
          </p:cNvPr>
          <p:cNvSpPr txBox="1"/>
          <p:nvPr/>
        </p:nvSpPr>
        <p:spPr>
          <a:xfrm>
            <a:off x="716071" y="2615851"/>
            <a:ext cx="3985364"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b="1" dirty="0">
                <a:latin typeface="Lato"/>
                <a:ea typeface="Lato"/>
                <a:cs typeface="Lato"/>
              </a:rPr>
              <a:t>Subject Line</a:t>
            </a:r>
          </a:p>
          <a:p>
            <a:endParaRPr lang="en-US" sz="1200" dirty="0"/>
          </a:p>
          <a:p>
            <a:r>
              <a:rPr lang="en-US" sz="900" dirty="0">
                <a:latin typeface="Lato"/>
                <a:ea typeface="Lato"/>
                <a:cs typeface="Lato"/>
              </a:rPr>
              <a:t>Simplify your organization's 401(k) plan</a:t>
            </a:r>
          </a:p>
          <a:p>
            <a:endParaRPr lang="en-US" sz="900" dirty="0">
              <a:latin typeface="Lato"/>
              <a:ea typeface="Lato"/>
              <a:cs typeface="Lato"/>
            </a:endParaRPr>
          </a:p>
          <a:p>
            <a:r>
              <a:rPr lang="en-US" sz="900" b="1" dirty="0">
                <a:latin typeface="Lato"/>
                <a:ea typeface="Lato"/>
                <a:cs typeface="Lato"/>
              </a:rPr>
              <a:t>Body Copy</a:t>
            </a:r>
          </a:p>
          <a:p>
            <a:endParaRPr lang="en-US" sz="900" b="1" dirty="0">
              <a:latin typeface="Lato"/>
              <a:ea typeface="Lato"/>
              <a:cs typeface="Lato"/>
            </a:endParaRPr>
          </a:p>
          <a:p>
            <a:r>
              <a:rPr lang="en-US" sz="900" dirty="0">
                <a:latin typeface="Lato"/>
                <a:ea typeface="Lato"/>
                <a:cs typeface="Lato"/>
              </a:rPr>
              <a:t>Streamline your 401(k) responsibilities</a:t>
            </a:r>
            <a:endParaRPr lang="en-US" dirty="0"/>
          </a:p>
          <a:p>
            <a:endParaRPr lang="en-US" sz="900" dirty="0">
              <a:latin typeface="Lato"/>
              <a:ea typeface="Lato"/>
              <a:cs typeface="Lato"/>
            </a:endParaRPr>
          </a:p>
          <a:p>
            <a:r>
              <a:rPr lang="en-US" sz="900" dirty="0">
                <a:latin typeface="Lato"/>
                <a:ea typeface="Lato"/>
                <a:cs typeface="Lato"/>
              </a:rPr>
              <a:t>I wanted to introduce a retirement plan option that could significantly streamline your 401(k) responsibilities: the </a:t>
            </a:r>
            <a:r>
              <a:rPr lang="en-US" sz="900" b="1" dirty="0">
                <a:latin typeface="Lato"/>
                <a:ea typeface="Lato"/>
                <a:cs typeface="Lato"/>
              </a:rPr>
              <a:t>Pooled Employer Plan (PEP).</a:t>
            </a:r>
          </a:p>
          <a:p>
            <a:endParaRPr lang="en-US" sz="900" dirty="0">
              <a:latin typeface="Lato"/>
              <a:ea typeface="Lato"/>
              <a:cs typeface="Lato"/>
            </a:endParaRPr>
          </a:p>
          <a:p>
            <a:r>
              <a:rPr lang="en-US" sz="900" dirty="0">
                <a:latin typeface="Lato"/>
                <a:ea typeface="Lato"/>
                <a:cs typeface="Lato"/>
              </a:rPr>
              <a:t>PEPs were created to simplify retirement plan management for organizations like yours by:</a:t>
            </a:r>
            <a:br>
              <a:rPr lang="en-US" sz="900" dirty="0">
                <a:latin typeface="Lato"/>
                <a:ea typeface="Lato"/>
                <a:cs typeface="Lato"/>
              </a:rPr>
            </a:br>
            <a:endParaRPr lang="en-US" sz="900" dirty="0">
              <a:latin typeface="Lato"/>
              <a:ea typeface="Lato"/>
              <a:cs typeface="Lato"/>
            </a:endParaRPr>
          </a:p>
          <a:p>
            <a:pPr marL="173355" indent="-173355">
              <a:buFont typeface="Arial"/>
              <a:buChar char="•"/>
            </a:pPr>
            <a:r>
              <a:rPr lang="en-US" sz="900" dirty="0">
                <a:latin typeface="Lato"/>
                <a:ea typeface="Lato"/>
                <a:cs typeface="Lato"/>
              </a:rPr>
              <a:t>Reducing fiduciary risk through outsourced oversight</a:t>
            </a:r>
          </a:p>
          <a:p>
            <a:pPr marL="173355" indent="-173355">
              <a:buFont typeface="Arial"/>
              <a:buChar char="•"/>
            </a:pPr>
            <a:r>
              <a:rPr lang="en-US" sz="900" dirty="0">
                <a:latin typeface="Lato"/>
                <a:ea typeface="Lato"/>
                <a:cs typeface="Lato"/>
              </a:rPr>
              <a:t>Lowering administrative workload — no more annual audit or Form 5500 filing</a:t>
            </a:r>
          </a:p>
          <a:p>
            <a:pPr marL="173355" indent="-173355">
              <a:buFont typeface="Arial"/>
              <a:buChar char="•"/>
            </a:pPr>
            <a:r>
              <a:rPr lang="en-US" sz="900" dirty="0">
                <a:latin typeface="Lato"/>
                <a:ea typeface="Lato"/>
                <a:cs typeface="Lato"/>
              </a:rPr>
              <a:t>Eliminating the cost and complexity of your annual plan audit</a:t>
            </a:r>
          </a:p>
          <a:p>
            <a:endParaRPr lang="en-US" sz="900" dirty="0">
              <a:latin typeface="Lato"/>
              <a:ea typeface="Lato"/>
              <a:cs typeface="Lato"/>
            </a:endParaRPr>
          </a:p>
          <a:p>
            <a:r>
              <a:rPr lang="en-US" sz="900" dirty="0">
                <a:latin typeface="Lato"/>
                <a:ea typeface="Lato"/>
                <a:cs typeface="Lato"/>
              </a:rPr>
              <a:t>I work with organizations of your size to help them evaluate whether a PEP is a good fit. I'd be happy to provide a side-by-side comparison with your current plan.</a:t>
            </a:r>
          </a:p>
          <a:p>
            <a:endParaRPr lang="en-US" sz="900" dirty="0">
              <a:latin typeface="Lato"/>
              <a:ea typeface="Lato"/>
              <a:cs typeface="Lato"/>
            </a:endParaRPr>
          </a:p>
          <a:p>
            <a:r>
              <a:rPr lang="en-US" sz="900" b="1" dirty="0">
                <a:latin typeface="Lato"/>
                <a:ea typeface="Lato"/>
                <a:cs typeface="Lato"/>
              </a:rPr>
              <a:t>Call to Action</a:t>
            </a:r>
          </a:p>
          <a:p>
            <a:endParaRPr lang="en-US" sz="900" dirty="0">
              <a:latin typeface="Lato"/>
              <a:ea typeface="Lato"/>
              <a:cs typeface="Lato"/>
            </a:endParaRPr>
          </a:p>
          <a:p>
            <a:r>
              <a:rPr lang="en-US" sz="900" dirty="0">
                <a:latin typeface="Lato"/>
                <a:ea typeface="Lato"/>
                <a:cs typeface="Lato"/>
              </a:rPr>
              <a:t>Simply reply to this email or use my booking link below to set up a quick call to learn more.</a:t>
            </a:r>
            <a:endParaRPr lang="en-US" sz="900" b="1" dirty="0">
              <a:latin typeface="Lato"/>
              <a:ea typeface="Lato"/>
              <a:cs typeface="Lato"/>
            </a:endParaRPr>
          </a:p>
        </p:txBody>
      </p:sp>
      <p:sp>
        <p:nvSpPr>
          <p:cNvPr id="6" name="TextBox 5">
            <a:extLst>
              <a:ext uri="{FF2B5EF4-FFF2-40B4-BE49-F238E27FC236}">
                <a16:creationId xmlns:a16="http://schemas.microsoft.com/office/drawing/2014/main" id="{F7892936-3203-07B9-26CC-76AD68F38DE7}"/>
              </a:ext>
            </a:extLst>
          </p:cNvPr>
          <p:cNvSpPr txBox="1"/>
          <p:nvPr/>
        </p:nvSpPr>
        <p:spPr>
          <a:xfrm>
            <a:off x="5060516" y="2615851"/>
            <a:ext cx="3069004"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b="1">
                <a:latin typeface="Lato"/>
                <a:ea typeface="Lato"/>
                <a:cs typeface="Lato"/>
              </a:rPr>
              <a:t>Subject Line</a:t>
            </a:r>
          </a:p>
          <a:p>
            <a:endParaRPr lang="en-US" sz="1200"/>
          </a:p>
          <a:p>
            <a:r>
              <a:rPr lang="en-US" sz="900">
                <a:latin typeface="Lato"/>
                <a:ea typeface="Lato"/>
                <a:cs typeface="Lato"/>
              </a:rPr>
              <a:t>Avoid another painful retirement plan audit</a:t>
            </a:r>
          </a:p>
          <a:p>
            <a:endParaRPr lang="en-US" sz="900" b="1">
              <a:latin typeface="Lato"/>
              <a:ea typeface="Lato"/>
              <a:cs typeface="Lato"/>
            </a:endParaRPr>
          </a:p>
          <a:p>
            <a:r>
              <a:rPr lang="en-US" sz="900" b="1">
                <a:latin typeface="Lato"/>
                <a:ea typeface="Lato"/>
                <a:cs typeface="Lato"/>
              </a:rPr>
              <a:t>Body Copy</a:t>
            </a:r>
          </a:p>
          <a:p>
            <a:endParaRPr lang="en-US" sz="900">
              <a:latin typeface="Lato"/>
              <a:ea typeface="Lato"/>
              <a:cs typeface="Lato"/>
            </a:endParaRPr>
          </a:p>
          <a:p>
            <a:r>
              <a:rPr lang="en-US" sz="900">
                <a:latin typeface="Lato"/>
                <a:ea typeface="Lato"/>
                <a:cs typeface="Lato"/>
              </a:rPr>
              <a:t>Dreading your next plan audit? There’s a better way.</a:t>
            </a:r>
          </a:p>
          <a:p>
            <a:endParaRPr lang="en-US" sz="900" b="1">
              <a:latin typeface="Lato"/>
              <a:ea typeface="Lato"/>
              <a:cs typeface="Lato"/>
            </a:endParaRPr>
          </a:p>
          <a:p>
            <a:r>
              <a:rPr lang="en-US" sz="900">
                <a:latin typeface="Lato"/>
                <a:ea typeface="Lato"/>
                <a:cs typeface="Lato"/>
              </a:rPr>
              <a:t>Your organization's annual 401(k) plan audit is expensive, time-consuming and unavoidable. But it doesn’t have to be. A Pooled Employer Plan (PEP) can shift that burden off your plate. Our team specializes in making the switch to a PEP simple and seamless.</a:t>
            </a:r>
          </a:p>
          <a:p>
            <a:endParaRPr lang="en-US" sz="900" b="1">
              <a:latin typeface="Lato"/>
              <a:ea typeface="Lato"/>
              <a:cs typeface="Lato"/>
            </a:endParaRPr>
          </a:p>
          <a:p>
            <a:r>
              <a:rPr lang="en-US" sz="900" b="1">
                <a:latin typeface="Lato"/>
                <a:ea typeface="Lato"/>
                <a:cs typeface="Lato"/>
              </a:rPr>
              <a:t>Call to Action</a:t>
            </a:r>
          </a:p>
          <a:p>
            <a:endParaRPr lang="en-US" sz="1200"/>
          </a:p>
          <a:p>
            <a:r>
              <a:rPr lang="en-US" sz="900">
                <a:latin typeface="Lato"/>
                <a:ea typeface="Lato"/>
                <a:cs typeface="Lato"/>
              </a:rPr>
              <a:t>Simply reply to this email or use my booking link below to set up a quick call to learn more.</a:t>
            </a:r>
          </a:p>
        </p:txBody>
      </p:sp>
      <p:sp>
        <p:nvSpPr>
          <p:cNvPr id="8" name="TextBox 7">
            <a:extLst>
              <a:ext uri="{FF2B5EF4-FFF2-40B4-BE49-F238E27FC236}">
                <a16:creationId xmlns:a16="http://schemas.microsoft.com/office/drawing/2014/main" id="{3F4FB219-AE0F-9D46-346C-63DB441B26AA}"/>
              </a:ext>
            </a:extLst>
          </p:cNvPr>
          <p:cNvSpPr txBox="1"/>
          <p:nvPr/>
        </p:nvSpPr>
        <p:spPr>
          <a:xfrm>
            <a:off x="8425450" y="2615851"/>
            <a:ext cx="3069004" cy="28161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b="1">
                <a:latin typeface="Lato"/>
                <a:ea typeface="Lato"/>
                <a:cs typeface="Lato"/>
              </a:rPr>
              <a:t>Subject Line </a:t>
            </a:r>
          </a:p>
          <a:p>
            <a:endParaRPr lang="en-US" sz="1200"/>
          </a:p>
          <a:p>
            <a:r>
              <a:rPr lang="en-US" sz="900">
                <a:latin typeface="Lato"/>
                <a:ea typeface="Lato"/>
                <a:cs typeface="Lato"/>
              </a:rPr>
              <a:t>Simplify your organization’s 401(k) plan</a:t>
            </a:r>
          </a:p>
          <a:p>
            <a:endParaRPr lang="en-US" sz="900" b="1">
              <a:latin typeface="Lato"/>
              <a:ea typeface="Lato"/>
              <a:cs typeface="Lato"/>
            </a:endParaRPr>
          </a:p>
          <a:p>
            <a:r>
              <a:rPr lang="en-US" sz="900" b="1">
                <a:latin typeface="Lato"/>
                <a:ea typeface="Lato"/>
                <a:cs typeface="Lato"/>
              </a:rPr>
              <a:t>Body Copy</a:t>
            </a:r>
          </a:p>
          <a:p>
            <a:endParaRPr lang="en-US" sz="900" b="1">
              <a:latin typeface="Lato"/>
              <a:ea typeface="Lato"/>
              <a:cs typeface="Lato"/>
            </a:endParaRPr>
          </a:p>
          <a:p>
            <a:r>
              <a:rPr lang="en-US" sz="900">
                <a:latin typeface="Lato"/>
                <a:ea typeface="Lato"/>
                <a:cs typeface="Lato"/>
              </a:rPr>
              <a:t>Reduce retirement plan risk &amp; responsibility </a:t>
            </a:r>
          </a:p>
          <a:p>
            <a:endParaRPr lang="en-US" sz="900" b="1">
              <a:latin typeface="Lato"/>
              <a:ea typeface="Lato"/>
              <a:cs typeface="Lato"/>
            </a:endParaRPr>
          </a:p>
          <a:p>
            <a:r>
              <a:rPr lang="en-US" sz="900">
                <a:latin typeface="Lato"/>
                <a:ea typeface="Lato"/>
                <a:cs typeface="Lato"/>
              </a:rPr>
              <a:t>Traditional 401(k) plans come with annual plan audit stress and cost, as well as fiduciary risk. A Pooled Employer Plan (PEP) can reduce both. Our expert team makes the transition to a PEP painless — saving you time, eliminating audit costs and reducing your fiduciary responsibilities. </a:t>
            </a:r>
          </a:p>
          <a:p>
            <a:endParaRPr lang="en-US" sz="900" b="1">
              <a:latin typeface="Lato"/>
              <a:ea typeface="Lato"/>
              <a:cs typeface="Lato"/>
            </a:endParaRPr>
          </a:p>
          <a:p>
            <a:r>
              <a:rPr lang="en-US" sz="900" b="1">
                <a:latin typeface="Lato"/>
                <a:ea typeface="Lato"/>
                <a:cs typeface="Lato"/>
              </a:rPr>
              <a:t>Call to Action</a:t>
            </a:r>
          </a:p>
          <a:p>
            <a:endParaRPr lang="en-US" sz="1200"/>
          </a:p>
          <a:p>
            <a:r>
              <a:rPr lang="en-US" sz="900">
                <a:latin typeface="Lato"/>
                <a:ea typeface="Lato"/>
                <a:cs typeface="Lato"/>
              </a:rPr>
              <a:t>Simply reply to this email or use my booking link below to set up a quick call to learn more.</a:t>
            </a:r>
          </a:p>
        </p:txBody>
      </p:sp>
    </p:spTree>
    <p:extLst>
      <p:ext uri="{BB962C8B-B14F-4D97-AF65-F5344CB8AC3E}">
        <p14:creationId xmlns:p14="http://schemas.microsoft.com/office/powerpoint/2010/main" val="347064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9FC3D-3490-BE0F-C9E6-886BC16A2EF0}"/>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02452393-0107-67FB-4DE0-873FD00161BF}"/>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85BD26FE-FCD6-D5C4-6E8F-4A5CA3C15C6A}"/>
              </a:ext>
            </a:extLst>
          </p:cNvPr>
          <p:cNvSpPr txBox="1"/>
          <p:nvPr/>
        </p:nvSpPr>
        <p:spPr>
          <a:xfrm>
            <a:off x="643994" y="1356913"/>
            <a:ext cx="10757810" cy="1254831"/>
          </a:xfrm>
          <a:prstGeom prst="rect">
            <a:avLst/>
          </a:prstGeom>
        </p:spPr>
        <p:txBody>
          <a:bodyPr vert="horz" wrap="square" lIns="0" tIns="23495" rIns="0" bIns="0" rtlCol="0" anchor="t">
            <a:spAutoFit/>
          </a:bodyPr>
          <a:lstStyle/>
          <a:p>
            <a:pPr marL="12700" marR="5080">
              <a:spcAft>
                <a:spcPts val="1200"/>
              </a:spcAft>
            </a:pPr>
            <a:r>
              <a:rPr lang="en-US" sz="1400">
                <a:solidFill>
                  <a:srgbClr val="54575A"/>
                </a:solidFill>
                <a:latin typeface="Lato"/>
                <a:ea typeface="Lato"/>
                <a:cs typeface="Lato"/>
              </a:rPr>
              <a:t>Our team can help you create a direct mail post card. It serves as a tangible and unique way to get attention and generate awareness. This approach only works when supported by timely follow-up outreach. The mailer serves as a conversation starter. For example: “You may have seen the mailer with the flashlight I sent you recently...” </a:t>
            </a:r>
          </a:p>
          <a:p>
            <a:pPr marL="12700" marR="5080">
              <a:spcAft>
                <a:spcPts val="1200"/>
              </a:spcAft>
            </a:pPr>
            <a:r>
              <a:rPr lang="en-US" sz="1400">
                <a:solidFill>
                  <a:srgbClr val="54575A"/>
                </a:solidFill>
                <a:latin typeface="Lato"/>
                <a:ea typeface="Lato"/>
                <a:cs typeface="Lato"/>
              </a:rPr>
              <a:t>We can add a QR code which will link to a custom landing page with additional information on PEPs. This code allows us to track basic engagement by measuring how many people visited the landing page from the mailing.</a:t>
            </a:r>
          </a:p>
        </p:txBody>
      </p:sp>
      <p:sp>
        <p:nvSpPr>
          <p:cNvPr id="8" name="Holder 2">
            <a:extLst>
              <a:ext uri="{FF2B5EF4-FFF2-40B4-BE49-F238E27FC236}">
                <a16:creationId xmlns:a16="http://schemas.microsoft.com/office/drawing/2014/main" id="{BA8703DA-98B7-C380-C960-9F1252036F78}"/>
              </a:ext>
            </a:extLst>
          </p:cNvPr>
          <p:cNvSpPr>
            <a:spLocks noGrp="1"/>
          </p:cNvSpPr>
          <p:nvPr>
            <p:ph type="title"/>
          </p:nvPr>
        </p:nvSpPr>
        <p:spPr>
          <a:xfrm>
            <a:off x="620190" y="737327"/>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r>
              <a:rPr lang="en-US"/>
              <a:t>Direct Mail</a:t>
            </a:r>
            <a:endParaRPr/>
          </a:p>
        </p:txBody>
      </p:sp>
      <p:sp>
        <p:nvSpPr>
          <p:cNvPr id="14" name="object 5">
            <a:extLst>
              <a:ext uri="{FF2B5EF4-FFF2-40B4-BE49-F238E27FC236}">
                <a16:creationId xmlns:a16="http://schemas.microsoft.com/office/drawing/2014/main" id="{245FC55C-CB5D-B60B-EA70-3850344C3310}"/>
              </a:ext>
            </a:extLst>
          </p:cNvPr>
          <p:cNvSpPr txBox="1"/>
          <p:nvPr/>
        </p:nvSpPr>
        <p:spPr>
          <a:xfrm>
            <a:off x="0" y="2949629"/>
            <a:ext cx="12118917" cy="203261"/>
          </a:xfrm>
          <a:prstGeom prst="rect">
            <a:avLst/>
          </a:prstGeom>
        </p:spPr>
        <p:txBody>
          <a:bodyPr vert="horz" wrap="square" lIns="0" tIns="23495" rIns="0" bIns="0" rtlCol="0" anchor="t">
            <a:spAutoFit/>
          </a:bodyPr>
          <a:lstStyle/>
          <a:p>
            <a:pPr marL="12700" marR="5080" algn="ctr">
              <a:lnSpc>
                <a:spcPts val="1390"/>
              </a:lnSpc>
              <a:spcAft>
                <a:spcPts val="1200"/>
              </a:spcAft>
            </a:pPr>
            <a:r>
              <a:rPr lang="en-US" sz="1600">
                <a:solidFill>
                  <a:srgbClr val="F58025"/>
                </a:solidFill>
                <a:latin typeface="Lato"/>
                <a:ea typeface="Lato"/>
                <a:cs typeface="Lato"/>
              </a:rPr>
              <a:t>Postcard can be customized with your colors, contact information, headshot, logo and QR tracking code.</a:t>
            </a:r>
            <a:endParaRPr lang="en-US" sz="1600">
              <a:solidFill>
                <a:srgbClr val="F58025"/>
              </a:solidFill>
              <a:latin typeface="Lato" panose="020F0502020204030203" pitchFamily="34" charset="0"/>
              <a:ea typeface="Lato" panose="020F0502020204030203" pitchFamily="34" charset="0"/>
              <a:cs typeface="Lato" panose="020F0502020204030203" pitchFamily="34" charset="0"/>
            </a:endParaRPr>
          </a:p>
        </p:txBody>
      </p:sp>
      <p:pic>
        <p:nvPicPr>
          <p:cNvPr id="6" name="Picture 5">
            <a:extLst>
              <a:ext uri="{FF2B5EF4-FFF2-40B4-BE49-F238E27FC236}">
                <a16:creationId xmlns:a16="http://schemas.microsoft.com/office/drawing/2014/main" id="{4077ED5A-4CE8-CBCC-0539-8E4ED9B3F85D}"/>
              </a:ext>
            </a:extLst>
          </p:cNvPr>
          <p:cNvPicPr>
            <a:picLocks noChangeAspect="1"/>
          </p:cNvPicPr>
          <p:nvPr/>
        </p:nvPicPr>
        <p:blipFill>
          <a:blip r:embed="rId2"/>
          <a:stretch>
            <a:fillRect/>
          </a:stretch>
        </p:blipFill>
        <p:spPr>
          <a:xfrm>
            <a:off x="3723827" y="3428120"/>
            <a:ext cx="4753744" cy="3188312"/>
          </a:xfrm>
          <a:prstGeom prst="rect">
            <a:avLst/>
          </a:prstGeom>
        </p:spPr>
      </p:pic>
    </p:spTree>
    <p:extLst>
      <p:ext uri="{BB962C8B-B14F-4D97-AF65-F5344CB8AC3E}">
        <p14:creationId xmlns:p14="http://schemas.microsoft.com/office/powerpoint/2010/main" val="205917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2D8DD-9576-5131-9CD7-D2941A576BA0}"/>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8852A61E-90B2-4EF3-A349-324904798284}"/>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A80FC1B5-2204-1293-254D-84C3E2C8AEC6}"/>
              </a:ext>
            </a:extLst>
          </p:cNvPr>
          <p:cNvSpPr txBox="1"/>
          <p:nvPr/>
        </p:nvSpPr>
        <p:spPr>
          <a:xfrm>
            <a:off x="618219" y="1709254"/>
            <a:ext cx="6013048" cy="3901709"/>
          </a:xfrm>
          <a:prstGeom prst="rect">
            <a:avLst/>
          </a:prstGeom>
        </p:spPr>
        <p:txBody>
          <a:bodyPr vert="horz" wrap="square" lIns="0" tIns="23495" rIns="0" bIns="0" rtlCol="0" anchor="t">
            <a:spAutoFit/>
          </a:bodyPr>
          <a:lstStyle/>
          <a:p>
            <a:pPr marL="12700" marR="5080">
              <a:spcAft>
                <a:spcPts val="1200"/>
              </a:spcAft>
            </a:pPr>
            <a:r>
              <a:rPr lang="en-US" sz="1400" dirty="0">
                <a:solidFill>
                  <a:srgbClr val="F58025"/>
                </a:solidFill>
                <a:latin typeface="Lato"/>
                <a:ea typeface="Lato"/>
                <a:cs typeface="Lato"/>
              </a:rPr>
              <a:t>Postcard</a:t>
            </a:r>
            <a:endParaRPr lang="en-US" dirty="0">
              <a:solidFill>
                <a:srgbClr val="F58025"/>
              </a:solidFill>
            </a:endParaRPr>
          </a:p>
          <a:p>
            <a:pPr marL="12700" marR="5080">
              <a:spcAft>
                <a:spcPts val="1200"/>
              </a:spcAft>
            </a:pPr>
            <a:r>
              <a:rPr lang="en-US" sz="1400" dirty="0">
                <a:solidFill>
                  <a:srgbClr val="54575A"/>
                </a:solidFill>
                <a:latin typeface="Lato"/>
                <a:ea typeface="Lato"/>
                <a:cs typeface="Lato"/>
              </a:rPr>
              <a:t>We can customize, print and ship the postcard directly to you. Once you approve a proof of the post card, we will ship it to you in approximately 10 days.</a:t>
            </a:r>
          </a:p>
          <a:p>
            <a:pPr marL="12700" marR="5080">
              <a:spcAft>
                <a:spcPts val="1200"/>
              </a:spcAft>
            </a:pPr>
            <a:endParaRPr lang="en-US" sz="1400" dirty="0">
              <a:solidFill>
                <a:srgbClr val="54575A"/>
              </a:solidFill>
              <a:latin typeface="Lato"/>
              <a:ea typeface="Lato"/>
              <a:cs typeface="Lato"/>
            </a:endParaRPr>
          </a:p>
          <a:p>
            <a:pPr marL="12700" marR="5080">
              <a:spcAft>
                <a:spcPts val="1200"/>
              </a:spcAft>
            </a:pPr>
            <a:r>
              <a:rPr lang="en-US" sz="1400" dirty="0">
                <a:solidFill>
                  <a:srgbClr val="F58025"/>
                </a:solidFill>
                <a:latin typeface="Lato"/>
                <a:ea typeface="Lato"/>
                <a:cs typeface="Lato"/>
              </a:rPr>
              <a:t>Flashlight &amp; Bubble Envelope</a:t>
            </a:r>
            <a:endParaRPr lang="en-US" sz="1600" dirty="0">
              <a:solidFill>
                <a:srgbClr val="F58025"/>
              </a:solidFill>
              <a:latin typeface="Lato"/>
              <a:ea typeface="Lato"/>
              <a:cs typeface="Lato"/>
            </a:endParaRPr>
          </a:p>
          <a:p>
            <a:pPr marL="12700" marR="5080">
              <a:spcAft>
                <a:spcPts val="1200"/>
              </a:spcAft>
            </a:pPr>
            <a:r>
              <a:rPr lang="en-US" sz="1400" dirty="0">
                <a:solidFill>
                  <a:srgbClr val="54575A"/>
                </a:solidFill>
                <a:latin typeface="Lato"/>
                <a:ea typeface="Lato"/>
                <a:cs typeface="Lato"/>
              </a:rPr>
              <a:t>You can purchase the flat flashlights here. (</a:t>
            </a:r>
            <a:r>
              <a:rPr lang="en-US" sz="1400" dirty="0">
                <a:solidFill>
                  <a:srgbClr val="54575A"/>
                </a:solidFill>
                <a:latin typeface="Lato"/>
                <a:ea typeface="Lato"/>
                <a:cs typeface="Lato"/>
                <a:hlinkClick r:id="rId2">
                  <a:extLst>
                    <a:ext uri="{A12FA001-AC4F-418D-AE19-62706E023703}">
                      <ahyp:hlinkClr xmlns:ahyp="http://schemas.microsoft.com/office/drawing/2018/hyperlinkcolor" val="tx"/>
                    </a:ext>
                  </a:extLst>
                </a:hlinkClick>
              </a:rPr>
              <a:t>flashlights</a:t>
            </a:r>
            <a:r>
              <a:rPr lang="en-US" sz="1400" dirty="0">
                <a:solidFill>
                  <a:srgbClr val="54575A"/>
                </a:solidFill>
                <a:latin typeface="Lato"/>
                <a:ea typeface="Lato"/>
                <a:cs typeface="Lato"/>
              </a:rPr>
              <a:t>) </a:t>
            </a:r>
          </a:p>
          <a:p>
            <a:pPr marL="12700" marR="5080">
              <a:spcAft>
                <a:spcPts val="1200"/>
              </a:spcAft>
            </a:pPr>
            <a:r>
              <a:rPr lang="en-US" sz="1400" dirty="0">
                <a:solidFill>
                  <a:srgbClr val="54575A"/>
                </a:solidFill>
                <a:latin typeface="Lato"/>
                <a:ea typeface="Lato"/>
                <a:cs typeface="Lato"/>
              </a:rPr>
              <a:t>You will need the bubble envelopes to mail the postcard and flashlight. You can purchase those here. (</a:t>
            </a:r>
            <a:r>
              <a:rPr lang="en-US" sz="1400" dirty="0">
                <a:solidFill>
                  <a:srgbClr val="54575A"/>
                </a:solidFill>
                <a:latin typeface="Lato"/>
                <a:ea typeface="Lato"/>
                <a:cs typeface="Lato"/>
                <a:hlinkClick r:id="rId3">
                  <a:extLst>
                    <a:ext uri="{A12FA001-AC4F-418D-AE19-62706E023703}">
                      <ahyp:hlinkClr xmlns:ahyp="http://schemas.microsoft.com/office/drawing/2018/hyperlinkcolor" val="tx"/>
                    </a:ext>
                  </a:extLst>
                </a:hlinkClick>
              </a:rPr>
              <a:t>bubble envelopes</a:t>
            </a:r>
            <a:r>
              <a:rPr lang="en-US" sz="1400" dirty="0">
                <a:solidFill>
                  <a:srgbClr val="54575A"/>
                </a:solidFill>
                <a:latin typeface="Lato"/>
                <a:ea typeface="Lato"/>
                <a:cs typeface="Lato"/>
              </a:rPr>
              <a:t>)</a:t>
            </a:r>
            <a:endParaRPr lang="en-US" dirty="0"/>
          </a:p>
          <a:p>
            <a:pPr marL="12700" marR="5080">
              <a:spcAft>
                <a:spcPts val="1200"/>
              </a:spcAft>
            </a:pPr>
            <a:endParaRPr lang="en-US" sz="1400" dirty="0">
              <a:solidFill>
                <a:srgbClr val="54575A"/>
              </a:solidFill>
              <a:latin typeface="Lato"/>
              <a:ea typeface="Lato"/>
              <a:cs typeface="Lato"/>
            </a:endParaRPr>
          </a:p>
          <a:p>
            <a:pPr marL="12700" marR="5080">
              <a:spcAft>
                <a:spcPts val="1200"/>
              </a:spcAft>
            </a:pPr>
            <a:r>
              <a:rPr lang="en-US" sz="1400" dirty="0">
                <a:solidFill>
                  <a:srgbClr val="54575A"/>
                </a:solidFill>
                <a:latin typeface="Lato"/>
                <a:ea typeface="Lato"/>
                <a:cs typeface="Lato"/>
              </a:rPr>
              <a:t>We recommend only mailing as many postcards at one time as you can personally follow up with within a seven-day window to ensure the highest impact and engagement. </a:t>
            </a:r>
            <a:endParaRPr lang="en-US" sz="1600" dirty="0">
              <a:solidFill>
                <a:srgbClr val="54575A"/>
              </a:solidFill>
              <a:latin typeface="Lato"/>
              <a:ea typeface="Lato"/>
              <a:cs typeface="Lato"/>
            </a:endParaRPr>
          </a:p>
        </p:txBody>
      </p:sp>
      <p:sp>
        <p:nvSpPr>
          <p:cNvPr id="8" name="Holder 2">
            <a:extLst>
              <a:ext uri="{FF2B5EF4-FFF2-40B4-BE49-F238E27FC236}">
                <a16:creationId xmlns:a16="http://schemas.microsoft.com/office/drawing/2014/main" id="{45F86A1B-E980-C6AD-3F66-5004910F74FE}"/>
              </a:ext>
            </a:extLst>
          </p:cNvPr>
          <p:cNvSpPr>
            <a:spLocks noGrp="1"/>
          </p:cNvSpPr>
          <p:nvPr>
            <p:ph type="title"/>
          </p:nvPr>
        </p:nvSpPr>
        <p:spPr>
          <a:xfrm>
            <a:off x="620185" y="778853"/>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r>
              <a:rPr lang="en-US"/>
              <a:t>Direct Mail Logistics</a:t>
            </a:r>
            <a:endParaRPr/>
          </a:p>
        </p:txBody>
      </p:sp>
      <p:pic>
        <p:nvPicPr>
          <p:cNvPr id="1026" name="Picture 2" descr="LED Flashlight Keychain-default-preview">
            <a:hlinkClick r:id="rId2"/>
            <a:extLst>
              <a:ext uri="{FF2B5EF4-FFF2-40B4-BE49-F238E27FC236}">
                <a16:creationId xmlns:a16="http://schemas.microsoft.com/office/drawing/2014/main" id="{E1F8B519-AD18-3E38-B953-CEF3C2ACE3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66420" y="4125959"/>
            <a:ext cx="1554552" cy="14828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469CD69-3705-DF38-4319-3F9B64145385}"/>
              </a:ext>
            </a:extLst>
          </p:cNvPr>
          <p:cNvPicPr>
            <a:picLocks noChangeAspect="1"/>
          </p:cNvPicPr>
          <p:nvPr/>
        </p:nvPicPr>
        <p:blipFill>
          <a:blip r:embed="rId5"/>
          <a:stretch>
            <a:fillRect/>
          </a:stretch>
        </p:blipFill>
        <p:spPr>
          <a:xfrm>
            <a:off x="7638337" y="1842728"/>
            <a:ext cx="2937125" cy="1969915"/>
          </a:xfrm>
          <a:prstGeom prst="rect">
            <a:avLst/>
          </a:prstGeom>
        </p:spPr>
      </p:pic>
      <p:pic>
        <p:nvPicPr>
          <p:cNvPr id="7" name="Picture 6">
            <a:hlinkClick r:id="rId6"/>
            <a:extLst>
              <a:ext uri="{FF2B5EF4-FFF2-40B4-BE49-F238E27FC236}">
                <a16:creationId xmlns:a16="http://schemas.microsoft.com/office/drawing/2014/main" id="{FAD74526-EB87-0B8B-EB22-CB4282176D17}"/>
              </a:ext>
            </a:extLst>
          </p:cNvPr>
          <p:cNvPicPr>
            <a:picLocks noChangeAspect="1"/>
          </p:cNvPicPr>
          <p:nvPr/>
        </p:nvPicPr>
        <p:blipFill>
          <a:blip r:embed="rId7"/>
          <a:stretch>
            <a:fillRect/>
          </a:stretch>
        </p:blipFill>
        <p:spPr>
          <a:xfrm>
            <a:off x="9534178" y="4123687"/>
            <a:ext cx="1056531" cy="1483706"/>
          </a:xfrm>
          <a:prstGeom prst="rect">
            <a:avLst/>
          </a:prstGeom>
        </p:spPr>
      </p:pic>
    </p:spTree>
    <p:extLst>
      <p:ext uri="{BB962C8B-B14F-4D97-AF65-F5344CB8AC3E}">
        <p14:creationId xmlns:p14="http://schemas.microsoft.com/office/powerpoint/2010/main" val="1970718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09772-D354-E73B-3E66-92F96509F373}"/>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BC4A7CB-ECD2-6F8F-1C1A-DE39C662D71D}"/>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78E1BC31-8FA0-DA9C-5696-1B4A9E17763E}"/>
              </a:ext>
            </a:extLst>
          </p:cNvPr>
          <p:cNvSpPr txBox="1"/>
          <p:nvPr/>
        </p:nvSpPr>
        <p:spPr>
          <a:xfrm>
            <a:off x="620185" y="1519324"/>
            <a:ext cx="10023842" cy="885499"/>
          </a:xfrm>
          <a:prstGeom prst="rect">
            <a:avLst/>
          </a:prstGeom>
        </p:spPr>
        <p:txBody>
          <a:bodyPr vert="horz" wrap="square" lIns="0" tIns="23495" rIns="0" bIns="0" rtlCol="0" anchor="t">
            <a:spAutoFit/>
          </a:bodyPr>
          <a:lstStyle/>
          <a:p>
            <a:pPr marL="12700" marR="5080">
              <a:spcAft>
                <a:spcPts val="1200"/>
              </a:spcAft>
            </a:pPr>
            <a:r>
              <a:rPr lang="en-US" sz="1400">
                <a:solidFill>
                  <a:srgbClr val="54575A"/>
                </a:solidFill>
                <a:latin typeface="Lato"/>
                <a:ea typeface="Lato"/>
                <a:cs typeface="Lato"/>
              </a:rPr>
              <a:t>You can share these LinkedIn posts organically to engage your personal network or as targeted ads using a Matched Audience built from your prospect list. If you're using the Matched Audience option, follow the instructions on the following slide to upload your list and set up the campaign. Regardless, you will want to include </a:t>
            </a:r>
            <a:r>
              <a:rPr lang="en-US" sz="1400">
                <a:solidFill>
                  <a:srgbClr val="54575A"/>
                </a:solidFill>
                <a:latin typeface="Lato"/>
                <a:cs typeface="Lato"/>
              </a:rPr>
              <a:t>your own contact information/meeting schedule links. You can also include a link to a landing page if applicable.</a:t>
            </a:r>
            <a:endParaRPr lang="en-US" sz="1400">
              <a:solidFill>
                <a:srgbClr val="54575A"/>
              </a:solidFill>
              <a:latin typeface="Lato" panose="020F0502020204030203" pitchFamily="34" charset="0"/>
              <a:cs typeface="Lato" panose="020F0502020204030203" pitchFamily="34" charset="0"/>
            </a:endParaRPr>
          </a:p>
        </p:txBody>
      </p:sp>
      <p:sp>
        <p:nvSpPr>
          <p:cNvPr id="8" name="Holder 2">
            <a:extLst>
              <a:ext uri="{FF2B5EF4-FFF2-40B4-BE49-F238E27FC236}">
                <a16:creationId xmlns:a16="http://schemas.microsoft.com/office/drawing/2014/main" id="{099F1FF8-9AF0-EEAC-D184-F116A52930BD}"/>
              </a:ext>
            </a:extLst>
          </p:cNvPr>
          <p:cNvSpPr>
            <a:spLocks noGrp="1"/>
          </p:cNvSpPr>
          <p:nvPr>
            <p:ph type="title"/>
          </p:nvPr>
        </p:nvSpPr>
        <p:spPr>
          <a:xfrm>
            <a:off x="620185" y="778853"/>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r>
              <a:rPr lang="en-US"/>
              <a:t>Social Media Marketing</a:t>
            </a:r>
            <a:endParaRPr/>
          </a:p>
        </p:txBody>
      </p:sp>
      <p:pic>
        <p:nvPicPr>
          <p:cNvPr id="7" name="Picture 6">
            <a:extLst>
              <a:ext uri="{FF2B5EF4-FFF2-40B4-BE49-F238E27FC236}">
                <a16:creationId xmlns:a16="http://schemas.microsoft.com/office/drawing/2014/main" id="{8A6B3C8E-2C2E-2EBA-A859-DAAE43E3D1E4}"/>
              </a:ext>
            </a:extLst>
          </p:cNvPr>
          <p:cNvPicPr>
            <a:picLocks noChangeAspect="1"/>
          </p:cNvPicPr>
          <p:nvPr/>
        </p:nvPicPr>
        <p:blipFill>
          <a:blip r:embed="rId3"/>
          <a:stretch>
            <a:fillRect/>
          </a:stretch>
        </p:blipFill>
        <p:spPr>
          <a:xfrm>
            <a:off x="618334" y="3006744"/>
            <a:ext cx="4127283" cy="3580397"/>
          </a:xfrm>
          <a:prstGeom prst="rect">
            <a:avLst/>
          </a:prstGeom>
        </p:spPr>
      </p:pic>
      <p:sp>
        <p:nvSpPr>
          <p:cNvPr id="10" name="object 5">
            <a:extLst>
              <a:ext uri="{FF2B5EF4-FFF2-40B4-BE49-F238E27FC236}">
                <a16:creationId xmlns:a16="http://schemas.microsoft.com/office/drawing/2014/main" id="{D6F480D5-FCBD-3475-14EF-D090158B5A6F}"/>
              </a:ext>
            </a:extLst>
          </p:cNvPr>
          <p:cNvSpPr txBox="1"/>
          <p:nvPr/>
        </p:nvSpPr>
        <p:spPr>
          <a:xfrm>
            <a:off x="1348475" y="2658252"/>
            <a:ext cx="2667000" cy="203261"/>
          </a:xfrm>
          <a:prstGeom prst="rect">
            <a:avLst/>
          </a:prstGeom>
        </p:spPr>
        <p:txBody>
          <a:bodyPr vert="horz" wrap="square" lIns="0" tIns="23495" rIns="0" bIns="0" rtlCol="0">
            <a:spAutoFit/>
          </a:bodyPr>
          <a:lstStyle/>
          <a:p>
            <a:pPr marL="12700" marR="5080" algn="ctr">
              <a:lnSpc>
                <a:spcPts val="1390"/>
              </a:lnSpc>
              <a:spcAft>
                <a:spcPts val="1200"/>
              </a:spcAft>
            </a:pPr>
            <a:r>
              <a:rPr lang="en-US" sz="1600">
                <a:solidFill>
                  <a:srgbClr val="F58025"/>
                </a:solidFill>
                <a:latin typeface="Lato" panose="020F0502020204030203" pitchFamily="34" charset="0"/>
                <a:cs typeface="Lato" panose="020F0502020204030203" pitchFamily="34" charset="0"/>
              </a:rPr>
              <a:t>Example Social Post</a:t>
            </a:r>
          </a:p>
        </p:txBody>
      </p:sp>
      <p:sp>
        <p:nvSpPr>
          <p:cNvPr id="2" name="object 5">
            <a:extLst>
              <a:ext uri="{FF2B5EF4-FFF2-40B4-BE49-F238E27FC236}">
                <a16:creationId xmlns:a16="http://schemas.microsoft.com/office/drawing/2014/main" id="{26FE80FD-FD57-6E7E-CCAE-3628E3A2DF7B}"/>
              </a:ext>
            </a:extLst>
          </p:cNvPr>
          <p:cNvSpPr txBox="1"/>
          <p:nvPr/>
        </p:nvSpPr>
        <p:spPr>
          <a:xfrm>
            <a:off x="5297056" y="2652413"/>
            <a:ext cx="4441051" cy="203261"/>
          </a:xfrm>
          <a:prstGeom prst="rect">
            <a:avLst/>
          </a:prstGeom>
        </p:spPr>
        <p:txBody>
          <a:bodyPr vert="horz" wrap="square" lIns="0" tIns="23495" rIns="0" bIns="0" rtlCol="0" anchor="t">
            <a:spAutoFit/>
          </a:bodyPr>
          <a:lstStyle/>
          <a:p>
            <a:pPr marL="12700" marR="5080" algn="ctr">
              <a:lnSpc>
                <a:spcPts val="1390"/>
              </a:lnSpc>
              <a:spcAft>
                <a:spcPts val="1200"/>
              </a:spcAft>
            </a:pPr>
            <a:r>
              <a:rPr lang="en-US" sz="1600">
                <a:solidFill>
                  <a:srgbClr val="F58025"/>
                </a:solidFill>
                <a:latin typeface="Lato"/>
                <a:ea typeface="Lato"/>
                <a:cs typeface="Lato"/>
              </a:rPr>
              <a:t>Social Post Copy (images can be provided)</a:t>
            </a:r>
          </a:p>
        </p:txBody>
      </p:sp>
      <p:pic>
        <p:nvPicPr>
          <p:cNvPr id="3" name="Picture 2">
            <a:extLst>
              <a:ext uri="{FF2B5EF4-FFF2-40B4-BE49-F238E27FC236}">
                <a16:creationId xmlns:a16="http://schemas.microsoft.com/office/drawing/2014/main" id="{1744C704-75E0-C823-AEB7-80108BB23AB3}"/>
              </a:ext>
            </a:extLst>
          </p:cNvPr>
          <p:cNvPicPr>
            <a:picLocks noChangeAspect="1"/>
          </p:cNvPicPr>
          <p:nvPr/>
        </p:nvPicPr>
        <p:blipFill>
          <a:blip r:embed="rId4"/>
          <a:stretch>
            <a:fillRect/>
          </a:stretch>
        </p:blipFill>
        <p:spPr>
          <a:xfrm>
            <a:off x="5294732" y="3005520"/>
            <a:ext cx="4452128" cy="3647152"/>
          </a:xfrm>
          <a:prstGeom prst="rect">
            <a:avLst/>
          </a:prstGeom>
        </p:spPr>
      </p:pic>
      <p:sp>
        <p:nvSpPr>
          <p:cNvPr id="6" name="TextBox 5">
            <a:extLst>
              <a:ext uri="{FF2B5EF4-FFF2-40B4-BE49-F238E27FC236}">
                <a16:creationId xmlns:a16="http://schemas.microsoft.com/office/drawing/2014/main" id="{2CA29783-5D05-4A2A-48F6-66E986F80B1B}"/>
              </a:ext>
            </a:extLst>
          </p:cNvPr>
          <p:cNvSpPr txBox="1"/>
          <p:nvPr/>
        </p:nvSpPr>
        <p:spPr>
          <a:xfrm>
            <a:off x="5406529" y="3263638"/>
            <a:ext cx="4339583" cy="36471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a:latin typeface="Lato"/>
                <a:ea typeface="Lato"/>
                <a:cs typeface="Lato"/>
              </a:rPr>
              <a:t>Post Copy 1</a:t>
            </a:r>
            <a:br>
              <a:rPr lang="en-US" sz="1100">
                <a:latin typeface="Lato"/>
                <a:ea typeface="Lato"/>
                <a:cs typeface="Lato"/>
              </a:rPr>
            </a:br>
            <a:r>
              <a:rPr lang="en-US" sz="1100">
                <a:latin typeface="Lato"/>
                <a:ea typeface="Lato"/>
                <a:cs typeface="Lato"/>
              </a:rPr>
              <a:t>Your organization's annual 401(k) plan audit is expensive, time consuming and unavoidable. But it doesn’t have to be. A Pooled Employer Plan (PEP) can shift that burden off your plate. Our team specializes in making the switch to a PEP simple and seamless.</a:t>
            </a:r>
          </a:p>
          <a:p>
            <a:endParaRPr lang="en-US" sz="1100" b="1">
              <a:latin typeface="Lato" panose="020F0502020204030203" pitchFamily="34" charset="0"/>
              <a:ea typeface="Lato" panose="020F0502020204030203" pitchFamily="34" charset="0"/>
              <a:cs typeface="Lato" panose="020F0502020204030203" pitchFamily="34" charset="0"/>
            </a:endParaRPr>
          </a:p>
          <a:p>
            <a:r>
              <a:rPr lang="en-US" sz="1100" b="1">
                <a:latin typeface="Lato"/>
                <a:ea typeface="Lato"/>
                <a:cs typeface="Lato"/>
              </a:rPr>
              <a:t>Call to Action</a:t>
            </a:r>
            <a:br>
              <a:rPr lang="en-US" sz="1100">
                <a:latin typeface="Lato"/>
                <a:ea typeface="Lato"/>
                <a:cs typeface="Lato"/>
              </a:rPr>
            </a:br>
            <a:r>
              <a:rPr lang="en-US" sz="1100">
                <a:latin typeface="Lato"/>
                <a:ea typeface="Lato"/>
                <a:cs typeface="Lato"/>
              </a:rPr>
              <a:t>Include a contact method such as phone or email.</a:t>
            </a:r>
            <a:endParaRPr lang="en-US">
              <a:latin typeface="Lato"/>
              <a:ea typeface="Lato"/>
              <a:cs typeface="Lato"/>
            </a:endParaRPr>
          </a:p>
          <a:p>
            <a:endParaRPr lang="en-US" sz="1100">
              <a:latin typeface="Lato" panose="020F0502020204030203" pitchFamily="34" charset="0"/>
              <a:ea typeface="Lato" panose="020F0502020204030203" pitchFamily="34" charset="0"/>
              <a:cs typeface="Lato" panose="020F0502020204030203" pitchFamily="34" charset="0"/>
            </a:endParaRPr>
          </a:p>
          <a:p>
            <a:endParaRPr lang="en-US" sz="1100">
              <a:latin typeface="Lato" panose="020F0502020204030203" pitchFamily="34" charset="0"/>
              <a:ea typeface="Lato" panose="020F0502020204030203" pitchFamily="34" charset="0"/>
              <a:cs typeface="Lato" panose="020F0502020204030203" pitchFamily="34" charset="0"/>
            </a:endParaRPr>
          </a:p>
          <a:p>
            <a:r>
              <a:rPr lang="en-US" sz="1100" b="1">
                <a:latin typeface="Lato"/>
                <a:ea typeface="Lato"/>
                <a:cs typeface="Lato"/>
              </a:rPr>
              <a:t>Post Copy 2</a:t>
            </a:r>
            <a:br>
              <a:rPr lang="en-US" sz="1100">
                <a:latin typeface="Lato"/>
                <a:ea typeface="Lato"/>
                <a:cs typeface="Lato"/>
              </a:rPr>
            </a:br>
            <a:r>
              <a:rPr lang="en-US" sz="1100">
                <a:latin typeface="Lato"/>
                <a:ea typeface="Lato"/>
                <a:cs typeface="Lato"/>
              </a:rPr>
              <a:t>Traditional 401(k) plans come with annual plan audit stress and cost, as well as fiduciary risk. A Pooled Employer Plan (PEP) can reduce both. Our expert team makes the transition to a PEP painless — saving you time, eliminating audit costs and reducing your fiduciary responsibilities. </a:t>
            </a:r>
            <a:endParaRPr lang="en-US" sz="1100" b="1">
              <a:latin typeface="Lato"/>
              <a:ea typeface="Lato"/>
              <a:cs typeface="Lato"/>
            </a:endParaRPr>
          </a:p>
          <a:p>
            <a:endParaRPr lang="en-US" sz="1100" b="1">
              <a:latin typeface="Lato" panose="020F0502020204030203" pitchFamily="34" charset="0"/>
              <a:ea typeface="Lato" panose="020F0502020204030203" pitchFamily="34" charset="0"/>
              <a:cs typeface="Lato" panose="020F0502020204030203" pitchFamily="34" charset="0"/>
            </a:endParaRPr>
          </a:p>
          <a:p>
            <a:r>
              <a:rPr lang="en-US" sz="1100" b="1">
                <a:latin typeface="Lato"/>
                <a:ea typeface="Lato"/>
                <a:cs typeface="Lato"/>
              </a:rPr>
              <a:t>Call to Action</a:t>
            </a:r>
            <a:br>
              <a:rPr lang="en-US" sz="1100">
                <a:latin typeface="Lato"/>
                <a:ea typeface="Lato"/>
                <a:cs typeface="Lato"/>
              </a:rPr>
            </a:br>
            <a:r>
              <a:rPr lang="en-US" sz="1100">
                <a:latin typeface="Lato"/>
                <a:ea typeface="Lato"/>
                <a:cs typeface="Lato"/>
              </a:rPr>
              <a:t>Include a contact method such as phone or email.</a:t>
            </a:r>
            <a:endParaRPr lang="en-US">
              <a:latin typeface="Lato"/>
              <a:ea typeface="Lato"/>
              <a:cs typeface="Lato"/>
            </a:endParaRPr>
          </a:p>
          <a:p>
            <a:endParaRPr lang="en-US" sz="1100">
              <a:latin typeface="Lato" panose="020F0502020204030203" pitchFamily="34" charset="0"/>
              <a:ea typeface="Lato" panose="020F0502020204030203" pitchFamily="34" charset="0"/>
              <a:cs typeface="Lato" panose="020F0502020204030203" pitchFamily="34" charset="0"/>
            </a:endParaRPr>
          </a:p>
          <a:p>
            <a:endParaRPr lang="en-US" sz="1100">
              <a:latin typeface="Lato"/>
              <a:ea typeface="Lato"/>
              <a:cs typeface="Lato"/>
            </a:endParaRPr>
          </a:p>
        </p:txBody>
      </p:sp>
    </p:spTree>
    <p:extLst>
      <p:ext uri="{BB962C8B-B14F-4D97-AF65-F5344CB8AC3E}">
        <p14:creationId xmlns:p14="http://schemas.microsoft.com/office/powerpoint/2010/main" val="2327491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2B88F-B8AA-7C97-DA5A-BED923F2EB81}"/>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C3C01BA-FDFB-94A0-28D4-F944F1E23FCC}"/>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826C8FB1-4131-A7FC-C2F8-4B3BEB18F409}"/>
              </a:ext>
            </a:extLst>
          </p:cNvPr>
          <p:cNvSpPr txBox="1"/>
          <p:nvPr/>
        </p:nvSpPr>
        <p:spPr>
          <a:xfrm>
            <a:off x="705661" y="1716585"/>
            <a:ext cx="10121780" cy="670055"/>
          </a:xfrm>
          <a:prstGeom prst="rect">
            <a:avLst/>
          </a:prstGeom>
        </p:spPr>
        <p:txBody>
          <a:bodyPr vert="horz" wrap="square" lIns="0" tIns="23495" rIns="0" bIns="0" rtlCol="0">
            <a:spAutoFit/>
          </a:bodyPr>
          <a:lstStyle/>
          <a:p>
            <a:r>
              <a:rPr lang="en-US" sz="1400" dirty="0">
                <a:solidFill>
                  <a:srgbClr val="54575A"/>
                </a:solidFill>
                <a:latin typeface="Lato" panose="020F0502020204030203" pitchFamily="34" charset="0"/>
                <a:ea typeface="Lato" panose="020F0502020204030203" pitchFamily="34" charset="0"/>
                <a:cs typeface="Lato" panose="020F0502020204030203" pitchFamily="34" charset="0"/>
              </a:rPr>
              <a:t>A Matched Audience on LinkedIn is a custom targeting option that lets you reach specific people by uploading their contact information, such as email addresses. </a:t>
            </a:r>
            <a:r>
              <a:rPr lang="en-US" sz="1400" dirty="0">
                <a:solidFill>
                  <a:srgbClr val="54575A"/>
                </a:solidFill>
                <a:latin typeface="Lato"/>
                <a:ea typeface="Lato"/>
                <a:cs typeface="Lato"/>
              </a:rPr>
              <a:t>Note that a minimum of 300 matched contacts are required to run ads.</a:t>
            </a:r>
          </a:p>
          <a:p>
            <a:endParaRPr lang="en-US" sz="1400" dirty="0">
              <a:solidFill>
                <a:srgbClr val="54575A"/>
              </a:solidFill>
              <a:latin typeface="Lato" panose="020F0502020204030203" pitchFamily="34" charset="0"/>
              <a:ea typeface="Lato" panose="020F0502020204030203" pitchFamily="34" charset="0"/>
              <a:cs typeface="Lato" panose="020F0502020204030203" pitchFamily="34" charset="0"/>
            </a:endParaRPr>
          </a:p>
        </p:txBody>
      </p:sp>
      <p:sp>
        <p:nvSpPr>
          <p:cNvPr id="8" name="Holder 2">
            <a:extLst>
              <a:ext uri="{FF2B5EF4-FFF2-40B4-BE49-F238E27FC236}">
                <a16:creationId xmlns:a16="http://schemas.microsoft.com/office/drawing/2014/main" id="{6ED6AE13-CD12-501E-00F5-29084B8B1F5D}"/>
              </a:ext>
            </a:extLst>
          </p:cNvPr>
          <p:cNvSpPr>
            <a:spLocks noGrp="1"/>
          </p:cNvSpPr>
          <p:nvPr>
            <p:ph type="title"/>
          </p:nvPr>
        </p:nvSpPr>
        <p:spPr>
          <a:xfrm>
            <a:off x="620185" y="778853"/>
            <a:ext cx="10951628" cy="615553"/>
          </a:xfrm>
        </p:spPr>
        <p:txBody>
          <a:bodyPr lIns="0" tIns="0" rIns="0" bIns="0"/>
          <a:lstStyle>
            <a:lvl1pPr>
              <a:defRPr sz="4000" b="0" i="0">
                <a:solidFill>
                  <a:srgbClr val="003764"/>
                </a:solidFill>
                <a:latin typeface="Playfair Display" pitchFamily="2" charset="77"/>
                <a:cs typeface="Playfair Display" pitchFamily="2" charset="77"/>
              </a:defRPr>
            </a:lvl1pPr>
          </a:lstStyle>
          <a:p>
            <a:r>
              <a:rPr lang="en-US"/>
              <a:t>LinkedIn Matched Audience Targeting</a:t>
            </a:r>
            <a:endParaRPr/>
          </a:p>
        </p:txBody>
      </p:sp>
      <p:sp>
        <p:nvSpPr>
          <p:cNvPr id="10" name="object 5">
            <a:extLst>
              <a:ext uri="{FF2B5EF4-FFF2-40B4-BE49-F238E27FC236}">
                <a16:creationId xmlns:a16="http://schemas.microsoft.com/office/drawing/2014/main" id="{E8337E4F-F731-1E07-25F2-D13A7C12313B}"/>
              </a:ext>
            </a:extLst>
          </p:cNvPr>
          <p:cNvSpPr txBox="1"/>
          <p:nvPr/>
        </p:nvSpPr>
        <p:spPr>
          <a:xfrm>
            <a:off x="706738" y="2685019"/>
            <a:ext cx="7732175" cy="203261"/>
          </a:xfrm>
          <a:prstGeom prst="rect">
            <a:avLst/>
          </a:prstGeom>
        </p:spPr>
        <p:txBody>
          <a:bodyPr vert="horz" wrap="square" lIns="0" tIns="23495" rIns="0" bIns="0" rtlCol="0">
            <a:spAutoFit/>
          </a:bodyPr>
          <a:lstStyle/>
          <a:p>
            <a:pPr marL="12700" marR="5080" algn="l">
              <a:lnSpc>
                <a:spcPts val="1390"/>
              </a:lnSpc>
              <a:spcAft>
                <a:spcPts val="1200"/>
              </a:spcAft>
            </a:pPr>
            <a:r>
              <a:rPr lang="en-US" sz="1600">
                <a:solidFill>
                  <a:srgbClr val="F58025"/>
                </a:solidFill>
                <a:latin typeface="Lato" panose="020F0502020204030203" pitchFamily="34" charset="0"/>
                <a:cs typeface="Lato" panose="020F0502020204030203" pitchFamily="34" charset="0"/>
              </a:rPr>
              <a:t>Uploading and Promoting to a Prospect List on LinkedIn</a:t>
            </a:r>
          </a:p>
        </p:txBody>
      </p:sp>
      <p:sp>
        <p:nvSpPr>
          <p:cNvPr id="6" name="TextBox 5">
            <a:extLst>
              <a:ext uri="{FF2B5EF4-FFF2-40B4-BE49-F238E27FC236}">
                <a16:creationId xmlns:a16="http://schemas.microsoft.com/office/drawing/2014/main" id="{969A6088-1942-D42F-95B2-04C36EAB1ECA}"/>
              </a:ext>
            </a:extLst>
          </p:cNvPr>
          <p:cNvSpPr txBox="1"/>
          <p:nvPr/>
        </p:nvSpPr>
        <p:spPr>
          <a:xfrm>
            <a:off x="711000" y="3170462"/>
            <a:ext cx="9062108" cy="2646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mj-lt"/>
              <a:buAutoNum type="arabicPeriod"/>
            </a:pPr>
            <a:r>
              <a:rPr lang="en-US" sz="1400" b="1" dirty="0">
                <a:solidFill>
                  <a:srgbClr val="54575A"/>
                </a:solidFill>
                <a:latin typeface="Lato"/>
                <a:ea typeface="Lato"/>
                <a:cs typeface="Lato"/>
              </a:rPr>
              <a:t>Prepare Your CSV List</a:t>
            </a:r>
            <a:r>
              <a:rPr lang="en-US" sz="1400" b="1">
                <a:solidFill>
                  <a:srgbClr val="54575A"/>
                </a:solidFill>
                <a:latin typeface="Lato"/>
                <a:ea typeface="Lato"/>
                <a:cs typeface="Lato"/>
              </a:rPr>
              <a:t> —</a:t>
            </a:r>
            <a:r>
              <a:rPr lang="en-US" sz="1400" b="1" dirty="0">
                <a:solidFill>
                  <a:srgbClr val="54575A"/>
                </a:solidFill>
                <a:latin typeface="Lato"/>
                <a:ea typeface="Lato"/>
                <a:cs typeface="Lato"/>
              </a:rPr>
              <a:t> </a:t>
            </a:r>
            <a:r>
              <a:rPr lang="en-US" sz="1400" dirty="0">
                <a:solidFill>
                  <a:srgbClr val="54575A"/>
                </a:solidFill>
                <a:latin typeface="Lato"/>
                <a:ea typeface="Lato"/>
                <a:cs typeface="Lato"/>
              </a:rPr>
              <a:t>Include emails ,names</a:t>
            </a:r>
            <a:r>
              <a:rPr lang="en-US" sz="1400">
                <a:solidFill>
                  <a:srgbClr val="54575A"/>
                </a:solidFill>
                <a:latin typeface="Lato"/>
                <a:ea typeface="Lato"/>
                <a:cs typeface="Lato"/>
              </a:rPr>
              <a:t> and</a:t>
            </a:r>
            <a:r>
              <a:rPr lang="en-US" sz="1400" dirty="0">
                <a:solidFill>
                  <a:srgbClr val="54575A"/>
                </a:solidFill>
                <a:latin typeface="Lato"/>
                <a:ea typeface="Lato"/>
                <a:cs typeface="Lato"/>
              </a:rPr>
              <a:t> company for best match rates.</a:t>
            </a:r>
          </a:p>
          <a:p>
            <a:pPr marL="228600" indent="-228600">
              <a:buFont typeface="+mj-lt"/>
              <a:buAutoNum type="arabicPeriod"/>
            </a:pPr>
            <a:endParaRPr lang="en-US" sz="1400" dirty="0">
              <a:solidFill>
                <a:srgbClr val="54575A"/>
              </a:solidFill>
              <a:latin typeface="Lato"/>
              <a:ea typeface="Lato"/>
              <a:cs typeface="Lato"/>
            </a:endParaRPr>
          </a:p>
          <a:p>
            <a:pPr marL="228600" indent="-228600">
              <a:buFont typeface="+mj-lt"/>
              <a:buAutoNum type="arabicPeriod"/>
            </a:pPr>
            <a:r>
              <a:rPr lang="en-US" sz="1400" b="1" dirty="0">
                <a:solidFill>
                  <a:srgbClr val="54575A"/>
                </a:solidFill>
                <a:latin typeface="Lato"/>
                <a:ea typeface="Lato"/>
                <a:cs typeface="Lato"/>
              </a:rPr>
              <a:t>Upload to Campaign Manager</a:t>
            </a:r>
            <a:r>
              <a:rPr lang="en-US" sz="1400" b="1">
                <a:solidFill>
                  <a:srgbClr val="54575A"/>
                </a:solidFill>
                <a:latin typeface="Lato"/>
                <a:ea typeface="Lato"/>
                <a:cs typeface="Lato"/>
              </a:rPr>
              <a:t> — </a:t>
            </a:r>
            <a:r>
              <a:rPr lang="en-US" sz="1400" dirty="0">
                <a:solidFill>
                  <a:srgbClr val="54575A"/>
                </a:solidFill>
                <a:latin typeface="Lato"/>
                <a:ea typeface="Lato"/>
                <a:cs typeface="Lato"/>
              </a:rPr>
              <a:t>Go to Plan &gt; Audiences &gt; Create Audience &gt; Upload Contact List.</a:t>
            </a:r>
          </a:p>
          <a:p>
            <a:pPr marL="342900" indent="-342900">
              <a:buFont typeface="+mj-lt"/>
              <a:buAutoNum type="arabicPeriod"/>
            </a:pPr>
            <a:endParaRPr lang="en-US" sz="1400" dirty="0">
              <a:solidFill>
                <a:srgbClr val="54575A"/>
              </a:solidFill>
              <a:latin typeface="Lato"/>
              <a:ea typeface="Lato"/>
              <a:cs typeface="Lato"/>
            </a:endParaRPr>
          </a:p>
          <a:p>
            <a:pPr marL="228600" indent="-228600">
              <a:buFont typeface="+mj-lt"/>
              <a:buAutoNum type="arabicPeriod"/>
            </a:pPr>
            <a:r>
              <a:rPr lang="en-US" sz="1400" b="1" dirty="0">
                <a:solidFill>
                  <a:srgbClr val="54575A"/>
                </a:solidFill>
                <a:latin typeface="Lato"/>
                <a:ea typeface="Lato"/>
                <a:cs typeface="Lato"/>
              </a:rPr>
              <a:t>Create a Campaign</a:t>
            </a:r>
            <a:r>
              <a:rPr lang="en-US" sz="1400" b="1">
                <a:solidFill>
                  <a:srgbClr val="54575A"/>
                </a:solidFill>
                <a:latin typeface="Lato"/>
                <a:ea typeface="Lato"/>
                <a:cs typeface="Lato"/>
              </a:rPr>
              <a:t> — </a:t>
            </a:r>
            <a:r>
              <a:rPr lang="en-US" sz="1400" dirty="0">
                <a:solidFill>
                  <a:srgbClr val="54575A"/>
                </a:solidFill>
                <a:latin typeface="Lato"/>
                <a:ea typeface="Lato"/>
                <a:cs typeface="Lato"/>
              </a:rPr>
              <a:t>Choose an objective (e.g., Engagement or Website Visits).</a:t>
            </a:r>
          </a:p>
          <a:p>
            <a:pPr marL="342900" indent="-342900">
              <a:buFont typeface="+mj-lt"/>
              <a:buAutoNum type="arabicPeriod"/>
            </a:pPr>
            <a:endParaRPr lang="en-US" sz="1400" dirty="0">
              <a:solidFill>
                <a:srgbClr val="54575A"/>
              </a:solidFill>
              <a:latin typeface="Lato"/>
              <a:ea typeface="Lato"/>
              <a:cs typeface="Lato"/>
            </a:endParaRPr>
          </a:p>
          <a:p>
            <a:pPr marL="228600" indent="-228600">
              <a:buFont typeface="+mj-lt"/>
              <a:buAutoNum type="arabicPeriod"/>
            </a:pPr>
            <a:r>
              <a:rPr lang="en-US" sz="1400" b="1" dirty="0">
                <a:solidFill>
                  <a:srgbClr val="54575A"/>
                </a:solidFill>
                <a:latin typeface="Lato"/>
                <a:ea typeface="Lato"/>
                <a:cs typeface="Lato"/>
              </a:rPr>
              <a:t>Target Your Uploaded List</a:t>
            </a:r>
            <a:r>
              <a:rPr lang="en-US" sz="1400" b="1">
                <a:solidFill>
                  <a:srgbClr val="54575A"/>
                </a:solidFill>
                <a:latin typeface="Lato"/>
                <a:ea typeface="Lato"/>
                <a:cs typeface="Lato"/>
              </a:rPr>
              <a:t> — </a:t>
            </a:r>
            <a:r>
              <a:rPr lang="en-US" sz="1400" dirty="0">
                <a:solidFill>
                  <a:srgbClr val="54575A"/>
                </a:solidFill>
                <a:latin typeface="Lato"/>
                <a:ea typeface="Lato"/>
                <a:cs typeface="Lato"/>
              </a:rPr>
              <a:t>In audience setup, select your saved Matched Audience.</a:t>
            </a:r>
          </a:p>
          <a:p>
            <a:pPr marL="228600" indent="-228600">
              <a:buFont typeface="+mj-lt"/>
              <a:buAutoNum type="arabicPeriod"/>
            </a:pPr>
            <a:endParaRPr lang="en-US" sz="1400" dirty="0">
              <a:solidFill>
                <a:srgbClr val="54575A"/>
              </a:solidFill>
              <a:latin typeface="Lato"/>
              <a:ea typeface="Lato"/>
              <a:cs typeface="Lato"/>
            </a:endParaRPr>
          </a:p>
          <a:p>
            <a:pPr marL="228600" indent="-228600">
              <a:buFont typeface="+mj-lt"/>
              <a:buAutoNum type="arabicPeriod"/>
            </a:pPr>
            <a:r>
              <a:rPr lang="en-US" sz="1400" b="1" dirty="0">
                <a:solidFill>
                  <a:srgbClr val="54575A"/>
                </a:solidFill>
                <a:latin typeface="Lato"/>
                <a:ea typeface="Lato"/>
                <a:cs typeface="Lato"/>
              </a:rPr>
              <a:t>Build the Ad</a:t>
            </a:r>
            <a:r>
              <a:rPr lang="en-US" sz="1400" b="1">
                <a:solidFill>
                  <a:srgbClr val="54575A"/>
                </a:solidFill>
                <a:latin typeface="Lato"/>
                <a:ea typeface="Lato"/>
                <a:cs typeface="Lato"/>
              </a:rPr>
              <a:t> — </a:t>
            </a:r>
            <a:r>
              <a:rPr lang="en-US" sz="1400" dirty="0">
                <a:solidFill>
                  <a:srgbClr val="54575A"/>
                </a:solidFill>
                <a:latin typeface="Lato"/>
                <a:ea typeface="Lato"/>
                <a:cs typeface="Lato"/>
              </a:rPr>
              <a:t>Use the provided copy and image or post your own copy and image.</a:t>
            </a:r>
          </a:p>
          <a:p>
            <a:pPr marL="342900" indent="-342900">
              <a:buFont typeface="+mj-lt"/>
              <a:buAutoNum type="arabicPeriod"/>
            </a:pPr>
            <a:endParaRPr lang="en-US" sz="1400" b="1" dirty="0">
              <a:solidFill>
                <a:srgbClr val="54575A"/>
              </a:solidFill>
              <a:latin typeface="Lato"/>
              <a:ea typeface="Lato"/>
              <a:cs typeface="Lato"/>
            </a:endParaRPr>
          </a:p>
          <a:p>
            <a:pPr marL="228600" indent="-228600">
              <a:buFont typeface="+mj-lt"/>
              <a:buAutoNum type="arabicPeriod"/>
            </a:pPr>
            <a:r>
              <a:rPr lang="en-US" sz="1400" b="1" dirty="0">
                <a:solidFill>
                  <a:srgbClr val="54575A"/>
                </a:solidFill>
                <a:latin typeface="Lato"/>
                <a:ea typeface="Lato"/>
                <a:cs typeface="Lato"/>
              </a:rPr>
              <a:t>Set Budget &amp; Launch </a:t>
            </a:r>
            <a:r>
              <a:rPr lang="en-US" sz="1400" b="1">
                <a:solidFill>
                  <a:srgbClr val="54575A"/>
                </a:solidFill>
                <a:latin typeface="Lato"/>
                <a:ea typeface="Lato"/>
                <a:cs typeface="Lato"/>
              </a:rPr>
              <a:t>—</a:t>
            </a:r>
            <a:r>
              <a:rPr lang="en-US" sz="1400" b="1" dirty="0">
                <a:solidFill>
                  <a:srgbClr val="54575A"/>
                </a:solidFill>
                <a:latin typeface="Lato"/>
                <a:ea typeface="Lato"/>
                <a:cs typeface="Lato"/>
              </a:rPr>
              <a:t> </a:t>
            </a:r>
            <a:r>
              <a:rPr lang="en-US" sz="1400">
                <a:solidFill>
                  <a:srgbClr val="54575A"/>
                </a:solidFill>
                <a:latin typeface="Lato"/>
                <a:ea typeface="Lato"/>
                <a:cs typeface="Lato"/>
              </a:rPr>
              <a:t>We recommended</a:t>
            </a:r>
            <a:r>
              <a:rPr lang="en-US" sz="1400" dirty="0">
                <a:solidFill>
                  <a:srgbClr val="54575A"/>
                </a:solidFill>
                <a:latin typeface="Lato"/>
                <a:ea typeface="Lato"/>
                <a:cs typeface="Lato"/>
              </a:rPr>
              <a:t> $20–$30/day for 7–10 day</a:t>
            </a:r>
            <a:r>
              <a:rPr lang="en-US" sz="1200" dirty="0">
                <a:solidFill>
                  <a:srgbClr val="54575A"/>
                </a:solidFill>
                <a:latin typeface="Lato"/>
                <a:ea typeface="Lato"/>
                <a:cs typeface="Lato"/>
              </a:rPr>
              <a:t>s.</a:t>
            </a:r>
          </a:p>
          <a:p>
            <a:endParaRPr lang="en-US" sz="1200" dirty="0">
              <a:latin typeface="Lato"/>
              <a:ea typeface="Lato"/>
              <a:cs typeface="Lato"/>
            </a:endParaRPr>
          </a:p>
        </p:txBody>
      </p:sp>
    </p:spTree>
    <p:extLst>
      <p:ext uri="{BB962C8B-B14F-4D97-AF65-F5344CB8AC3E}">
        <p14:creationId xmlns:p14="http://schemas.microsoft.com/office/powerpoint/2010/main" val="326732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3D136-CDB5-9448-A006-CCC398ACE07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9ACD3AA6-8F49-0259-EA02-B006199E85D6}"/>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5" name="object 5">
            <a:extLst>
              <a:ext uri="{FF2B5EF4-FFF2-40B4-BE49-F238E27FC236}">
                <a16:creationId xmlns:a16="http://schemas.microsoft.com/office/drawing/2014/main" id="{4EC6A38F-C642-4AF2-88AF-FB611170FD2D}"/>
              </a:ext>
            </a:extLst>
          </p:cNvPr>
          <p:cNvSpPr txBox="1"/>
          <p:nvPr/>
        </p:nvSpPr>
        <p:spPr>
          <a:xfrm>
            <a:off x="637593" y="1901628"/>
            <a:ext cx="5160780" cy="1624163"/>
          </a:xfrm>
          <a:prstGeom prst="rect">
            <a:avLst/>
          </a:prstGeom>
        </p:spPr>
        <p:txBody>
          <a:bodyPr vert="horz" wrap="square" lIns="0" tIns="23495" rIns="0" bIns="0" rtlCol="0" anchor="t">
            <a:spAutoFit/>
          </a:bodyPr>
          <a:lstStyle/>
          <a:p>
            <a:pPr marL="12700" marR="5080">
              <a:spcAft>
                <a:spcPts val="1200"/>
              </a:spcAft>
            </a:pPr>
            <a:r>
              <a:rPr lang="en-US" sz="1400">
                <a:solidFill>
                  <a:srgbClr val="54575A"/>
                </a:solidFill>
                <a:latin typeface="Lato"/>
                <a:ea typeface="Lato"/>
                <a:cs typeface="Lato"/>
              </a:rPr>
              <a:t>This landing page is designed to provide additional information to prospects and position you as an authority on PEPs. </a:t>
            </a:r>
          </a:p>
          <a:p>
            <a:pPr marL="12700" marR="5080">
              <a:spcAft>
                <a:spcPts val="1200"/>
              </a:spcAft>
            </a:pPr>
            <a:r>
              <a:rPr lang="en-US" sz="1400">
                <a:solidFill>
                  <a:srgbClr val="54575A"/>
                </a:solidFill>
                <a:latin typeface="Lato"/>
                <a:ea typeface="Lato"/>
                <a:cs typeface="Lato"/>
              </a:rPr>
              <a:t>A link to this page can be included in your social media posts, in your email copy and on the direct mail postcard.</a:t>
            </a:r>
          </a:p>
          <a:p>
            <a:pPr marL="12700" marR="5080">
              <a:spcAft>
                <a:spcPts val="1200"/>
              </a:spcAft>
            </a:pPr>
            <a:r>
              <a:rPr lang="en-US" sz="1400">
                <a:solidFill>
                  <a:srgbClr val="54575A"/>
                </a:solidFill>
                <a:latin typeface="Lato"/>
                <a:ea typeface="Lato"/>
                <a:cs typeface="Lato"/>
              </a:rPr>
              <a:t>We can customize the page by adding your contact information and booking link.</a:t>
            </a:r>
          </a:p>
        </p:txBody>
      </p:sp>
      <p:sp>
        <p:nvSpPr>
          <p:cNvPr id="8" name="Holder 2">
            <a:extLst>
              <a:ext uri="{FF2B5EF4-FFF2-40B4-BE49-F238E27FC236}">
                <a16:creationId xmlns:a16="http://schemas.microsoft.com/office/drawing/2014/main" id="{6F1D5B18-8561-4848-F073-4D414F35A9F6}"/>
              </a:ext>
            </a:extLst>
          </p:cNvPr>
          <p:cNvSpPr>
            <a:spLocks noGrp="1"/>
          </p:cNvSpPr>
          <p:nvPr>
            <p:ph type="title"/>
          </p:nvPr>
        </p:nvSpPr>
        <p:spPr>
          <a:xfrm>
            <a:off x="620185" y="778853"/>
            <a:ext cx="6705289" cy="659529"/>
          </a:xfrm>
        </p:spPr>
        <p:txBody>
          <a:bodyPr lIns="0" tIns="0" rIns="0" bIns="0"/>
          <a:lstStyle>
            <a:lvl1pPr>
              <a:defRPr sz="4000" b="0" i="0">
                <a:solidFill>
                  <a:srgbClr val="003764"/>
                </a:solidFill>
                <a:latin typeface="Playfair Display" pitchFamily="2" charset="77"/>
                <a:cs typeface="Playfair Display" pitchFamily="2" charset="77"/>
              </a:defRPr>
            </a:lvl1pPr>
          </a:lstStyle>
          <a:p>
            <a:r>
              <a:rPr lang="en-US"/>
              <a:t>PEP Landing Page</a:t>
            </a:r>
            <a:endParaRPr/>
          </a:p>
        </p:txBody>
      </p:sp>
      <p:sp>
        <p:nvSpPr>
          <p:cNvPr id="14" name="object 5">
            <a:extLst>
              <a:ext uri="{FF2B5EF4-FFF2-40B4-BE49-F238E27FC236}">
                <a16:creationId xmlns:a16="http://schemas.microsoft.com/office/drawing/2014/main" id="{416A3C88-07A4-4DC4-A7ED-E8B9E2969C33}"/>
              </a:ext>
            </a:extLst>
          </p:cNvPr>
          <p:cNvSpPr txBox="1"/>
          <p:nvPr/>
        </p:nvSpPr>
        <p:spPr>
          <a:xfrm>
            <a:off x="6180147" y="1782809"/>
            <a:ext cx="5208998" cy="203261"/>
          </a:xfrm>
          <a:prstGeom prst="rect">
            <a:avLst/>
          </a:prstGeom>
        </p:spPr>
        <p:txBody>
          <a:bodyPr vert="horz" wrap="square" lIns="0" tIns="23495" rIns="0" bIns="0" rtlCol="0" anchor="t">
            <a:spAutoFit/>
          </a:bodyPr>
          <a:lstStyle/>
          <a:p>
            <a:pPr marL="12700" marR="5080" algn="ctr">
              <a:lnSpc>
                <a:spcPts val="1390"/>
              </a:lnSpc>
              <a:spcAft>
                <a:spcPts val="1200"/>
              </a:spcAft>
            </a:pPr>
            <a:r>
              <a:rPr lang="en-US" sz="1600">
                <a:solidFill>
                  <a:srgbClr val="F58025"/>
                </a:solidFill>
                <a:latin typeface="Lato"/>
                <a:ea typeface="Lato"/>
                <a:cs typeface="Lato"/>
              </a:rPr>
              <a:t>Landing Page Example </a:t>
            </a:r>
          </a:p>
        </p:txBody>
      </p:sp>
      <p:pic>
        <p:nvPicPr>
          <p:cNvPr id="3" name="Picture 2" descr="A screenshot of a web page&#10;&#10;AI-generated content may be incorrect.">
            <a:extLst>
              <a:ext uri="{FF2B5EF4-FFF2-40B4-BE49-F238E27FC236}">
                <a16:creationId xmlns:a16="http://schemas.microsoft.com/office/drawing/2014/main" id="{8F1B7668-B927-E155-237B-79851D6BF556}"/>
              </a:ext>
            </a:extLst>
          </p:cNvPr>
          <p:cNvPicPr>
            <a:picLocks noChangeAspect="1"/>
          </p:cNvPicPr>
          <p:nvPr/>
        </p:nvPicPr>
        <p:blipFill>
          <a:blip r:embed="rId2"/>
          <a:stretch>
            <a:fillRect/>
          </a:stretch>
        </p:blipFill>
        <p:spPr>
          <a:xfrm>
            <a:off x="6877990" y="2255888"/>
            <a:ext cx="4033941" cy="3732835"/>
          </a:xfrm>
          <a:prstGeom prst="rect">
            <a:avLst/>
          </a:prstGeom>
        </p:spPr>
      </p:pic>
    </p:spTree>
    <p:extLst>
      <p:ext uri="{BB962C8B-B14F-4D97-AF65-F5344CB8AC3E}">
        <p14:creationId xmlns:p14="http://schemas.microsoft.com/office/powerpoint/2010/main" val="2685578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487B8-CB76-D5DB-DD0E-9532D80D423E}"/>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21466B9-AB11-A25B-531A-DA509D9768E8}"/>
              </a:ext>
            </a:extLst>
          </p:cNvPr>
          <p:cNvSpPr/>
          <p:nvPr/>
        </p:nvSpPr>
        <p:spPr>
          <a:xfrm>
            <a:off x="643202" y="656089"/>
            <a:ext cx="990600" cy="0"/>
          </a:xfrm>
          <a:custGeom>
            <a:avLst/>
            <a:gdLst/>
            <a:ahLst/>
            <a:cxnLst/>
            <a:rect l="l" t="t" r="r" b="b"/>
            <a:pathLst>
              <a:path w="990600">
                <a:moveTo>
                  <a:pt x="0" y="0"/>
                </a:moveTo>
                <a:lnTo>
                  <a:pt x="990600" y="1"/>
                </a:lnTo>
              </a:path>
            </a:pathLst>
          </a:custGeom>
          <a:ln w="28575">
            <a:solidFill>
              <a:srgbClr val="F58025"/>
            </a:solidFill>
          </a:ln>
        </p:spPr>
        <p:txBody>
          <a:bodyPr wrap="square" lIns="0" tIns="0" rIns="0" bIns="0" rtlCol="0"/>
          <a:lstStyle/>
          <a:p>
            <a:endParaRPr/>
          </a:p>
        </p:txBody>
      </p:sp>
      <p:sp>
        <p:nvSpPr>
          <p:cNvPr id="14" name="TextBox 13">
            <a:extLst>
              <a:ext uri="{FF2B5EF4-FFF2-40B4-BE49-F238E27FC236}">
                <a16:creationId xmlns:a16="http://schemas.microsoft.com/office/drawing/2014/main" id="{F552D570-7D45-9BA7-7A8C-C8F405B72C89}"/>
              </a:ext>
            </a:extLst>
          </p:cNvPr>
          <p:cNvSpPr txBox="1"/>
          <p:nvPr/>
        </p:nvSpPr>
        <p:spPr>
          <a:xfrm>
            <a:off x="517742" y="778702"/>
            <a:ext cx="450728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solidFill>
                  <a:srgbClr val="003764"/>
                </a:solidFill>
                <a:latin typeface="Playfair Display"/>
              </a:rPr>
              <a:t>Call Talking Points</a:t>
            </a:r>
            <a:endParaRPr lang="en-US"/>
          </a:p>
        </p:txBody>
      </p:sp>
      <p:sp>
        <p:nvSpPr>
          <p:cNvPr id="5" name="TextBox 4">
            <a:extLst>
              <a:ext uri="{FF2B5EF4-FFF2-40B4-BE49-F238E27FC236}">
                <a16:creationId xmlns:a16="http://schemas.microsoft.com/office/drawing/2014/main" id="{5AA2D39F-391E-48D2-658B-CC6DE351A536}"/>
              </a:ext>
            </a:extLst>
          </p:cNvPr>
          <p:cNvSpPr txBox="1"/>
          <p:nvPr/>
        </p:nvSpPr>
        <p:spPr>
          <a:xfrm>
            <a:off x="516273" y="1716195"/>
            <a:ext cx="112316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8890"/>
            <a:r>
              <a:rPr lang="en-US" sz="1400">
                <a:solidFill>
                  <a:srgbClr val="54575A"/>
                </a:solidFill>
                <a:latin typeface="Lato"/>
                <a:cs typeface="Lato"/>
              </a:rPr>
              <a:t>Promoting PEPs requires a clear message. Here are talking points to help you start the conversation. </a:t>
            </a:r>
            <a:endParaRPr lang="en-US" sz="1400"/>
          </a:p>
        </p:txBody>
      </p:sp>
      <p:pic>
        <p:nvPicPr>
          <p:cNvPr id="6" name="Picture 5">
            <a:extLst>
              <a:ext uri="{FF2B5EF4-FFF2-40B4-BE49-F238E27FC236}">
                <a16:creationId xmlns:a16="http://schemas.microsoft.com/office/drawing/2014/main" id="{1BD1D6FF-6008-DA59-6E6B-FBAB822B785B}"/>
              </a:ext>
            </a:extLst>
          </p:cNvPr>
          <p:cNvPicPr>
            <a:picLocks noChangeAspect="1"/>
          </p:cNvPicPr>
          <p:nvPr/>
        </p:nvPicPr>
        <p:blipFill>
          <a:blip r:embed="rId2"/>
          <a:stretch>
            <a:fillRect/>
          </a:stretch>
        </p:blipFill>
        <p:spPr>
          <a:xfrm>
            <a:off x="516273" y="2209992"/>
            <a:ext cx="9826735" cy="3964122"/>
          </a:xfrm>
          <a:prstGeom prst="rect">
            <a:avLst/>
          </a:prstGeom>
        </p:spPr>
      </p:pic>
      <p:sp>
        <p:nvSpPr>
          <p:cNvPr id="7" name="TextBox 6">
            <a:extLst>
              <a:ext uri="{FF2B5EF4-FFF2-40B4-BE49-F238E27FC236}">
                <a16:creationId xmlns:a16="http://schemas.microsoft.com/office/drawing/2014/main" id="{65438663-7A60-ADF0-5B2F-78252ABE460C}"/>
              </a:ext>
            </a:extLst>
          </p:cNvPr>
          <p:cNvSpPr txBox="1"/>
          <p:nvPr/>
        </p:nvSpPr>
        <p:spPr>
          <a:xfrm>
            <a:off x="646329" y="2464499"/>
            <a:ext cx="9388028"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latin typeface="Lato"/>
                <a:ea typeface="Lato"/>
                <a:cs typeface="Lato"/>
              </a:rPr>
              <a:t>If you are following up on a prospect who received the email campaign or direct mail piece, you can start the conversation by mentioning those items.</a:t>
            </a:r>
          </a:p>
          <a:p>
            <a:endParaRPr lang="en-US" sz="1100" dirty="0">
              <a:latin typeface="Lato"/>
              <a:ea typeface="Lato"/>
              <a:cs typeface="Lato"/>
            </a:endParaRPr>
          </a:p>
          <a:p>
            <a:r>
              <a:rPr lang="en-US" sz="1100" dirty="0">
                <a:solidFill>
                  <a:schemeClr val="tx1"/>
                </a:solidFill>
                <a:latin typeface="Lato"/>
                <a:ea typeface="Lato"/>
                <a:cs typeface="Lato"/>
              </a:rPr>
              <a:t>You may have seen the mailer with the flashlight I sent you recently.</a:t>
            </a:r>
          </a:p>
          <a:p>
            <a:endParaRPr lang="en-US" sz="1100" b="1" dirty="0">
              <a:latin typeface="Lato"/>
              <a:ea typeface="Lato"/>
              <a:cs typeface="Lato"/>
            </a:endParaRPr>
          </a:p>
          <a:p>
            <a:r>
              <a:rPr lang="en-US" sz="1100" b="1" dirty="0">
                <a:latin typeface="Lato"/>
                <a:ea typeface="Lato"/>
                <a:cs typeface="Lato"/>
              </a:rPr>
              <a:t>Is your annual 401(k) audit taking up too much of your money and time? </a:t>
            </a:r>
          </a:p>
          <a:p>
            <a:endParaRPr lang="en-US" sz="1100" dirty="0">
              <a:latin typeface="Lato"/>
              <a:ea typeface="Lato"/>
              <a:cs typeface="Lato"/>
            </a:endParaRPr>
          </a:p>
          <a:p>
            <a:r>
              <a:rPr lang="en-US" sz="1100" dirty="0">
                <a:latin typeface="Lato"/>
                <a:ea typeface="Lato"/>
                <a:cs typeface="Lato"/>
              </a:rPr>
              <a:t>I know you likely spend a tremendous amount of money and time completing your annual 401(k) audit. Did you know there is a retirement plan that can eliminate your annual 401(k) independent audit expenses? </a:t>
            </a:r>
            <a:r>
              <a:rPr lang="en-US" sz="1100" b="1" dirty="0">
                <a:latin typeface="Lato"/>
                <a:ea typeface="Lato"/>
                <a:cs typeface="Lato"/>
              </a:rPr>
              <a:t> </a:t>
            </a:r>
            <a:r>
              <a:rPr lang="en-US" sz="1100" dirty="0">
                <a:latin typeface="Lato"/>
                <a:ea typeface="Lato"/>
                <a:cs typeface="Lato"/>
              </a:rPr>
              <a:t>A Pooled Employer Plan is a 401(k) plan that allows unrelated businesses to participate in one plan managed by a pooled plan provider (PPP). This ”pooled” retirement solution allows multiple employers to  benefit from reduced costs, reduced administrative burdens and reduced fiduciary risk. </a:t>
            </a:r>
            <a:br>
              <a:rPr lang="en-US" sz="1100" b="1" dirty="0">
                <a:latin typeface="Lato"/>
                <a:ea typeface="Lato"/>
                <a:cs typeface="Lato"/>
              </a:rPr>
            </a:br>
            <a:endParaRPr lang="en-US" sz="1100" b="1" dirty="0">
              <a:solidFill>
                <a:srgbClr val="000000"/>
              </a:solidFill>
              <a:latin typeface="Lato"/>
              <a:ea typeface="Lato"/>
              <a:cs typeface="Lato"/>
            </a:endParaRPr>
          </a:p>
          <a:p>
            <a:r>
              <a:rPr lang="en-US" sz="1100" b="1" dirty="0">
                <a:latin typeface="Lato"/>
                <a:ea typeface="Lato"/>
                <a:cs typeface="Lato"/>
              </a:rPr>
              <a:t>Reduce your annual audit costs. </a:t>
            </a:r>
          </a:p>
          <a:p>
            <a:endParaRPr lang="en-US" sz="1100" dirty="0">
              <a:latin typeface="Lato"/>
              <a:ea typeface="Lato"/>
              <a:cs typeface="Lato"/>
            </a:endParaRPr>
          </a:p>
          <a:p>
            <a:r>
              <a:rPr lang="en-US" sz="1100" dirty="0">
                <a:latin typeface="Lato"/>
                <a:ea typeface="Lato"/>
                <a:cs typeface="Lato"/>
              </a:rPr>
              <a:t>With a PEP, your annual audit expenses are significantly reduced because the PEP is audited annually with no additional costs to the employer. </a:t>
            </a:r>
          </a:p>
          <a:p>
            <a:endParaRPr lang="en-US" sz="1100" dirty="0">
              <a:latin typeface="Lato"/>
              <a:ea typeface="Lato"/>
              <a:cs typeface="Lato"/>
            </a:endParaRPr>
          </a:p>
          <a:p>
            <a:r>
              <a:rPr lang="en-US" sz="1100" b="1" dirty="0">
                <a:latin typeface="Lato"/>
                <a:ea typeface="Lato"/>
                <a:cs typeface="Lato"/>
              </a:rPr>
              <a:t>Reduce your administrative burden. </a:t>
            </a:r>
          </a:p>
          <a:p>
            <a:endParaRPr lang="en-US" sz="1100" dirty="0">
              <a:latin typeface="Lato"/>
              <a:ea typeface="Lato"/>
              <a:cs typeface="Lato"/>
            </a:endParaRPr>
          </a:p>
          <a:p>
            <a:r>
              <a:rPr lang="en-US" sz="1100" dirty="0">
                <a:latin typeface="Lato"/>
                <a:ea typeface="Lato"/>
                <a:cs typeface="Lato"/>
              </a:rPr>
              <a:t>You will no longer have to deal with a plan auditor. In addition to handling the audit, the PPP is responsible for the overall management of the plan, including reviewing, signing and filing the annual Form 5500, approving all loans, distributions and QDROs, and distributing all required notices and disclosures to active and terminated participants .</a:t>
            </a:r>
          </a:p>
          <a:p>
            <a:endParaRPr lang="en-US" sz="1100" dirty="0">
              <a:latin typeface="Lato"/>
              <a:ea typeface="Lato"/>
              <a:cs typeface="Lato"/>
            </a:endParaRPr>
          </a:p>
        </p:txBody>
      </p:sp>
    </p:spTree>
    <p:extLst>
      <p:ext uri="{BB962C8B-B14F-4D97-AF65-F5344CB8AC3E}">
        <p14:creationId xmlns:p14="http://schemas.microsoft.com/office/powerpoint/2010/main" val="2162054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7999"/>
                </a:lnTo>
                <a:lnTo>
                  <a:pt x="12192000" y="6857999"/>
                </a:lnTo>
                <a:lnTo>
                  <a:pt x="12192000" y="0"/>
                </a:lnTo>
                <a:close/>
              </a:path>
            </a:pathLst>
          </a:custGeom>
          <a:solidFill>
            <a:srgbClr val="003764"/>
          </a:solidFill>
        </p:spPr>
        <p:txBody>
          <a:bodyPr wrap="square" lIns="0" tIns="0" rIns="0" bIns="0" rtlCol="0"/>
          <a:lstStyle/>
          <a:p>
            <a:endParaRPr/>
          </a:p>
        </p:txBody>
      </p:sp>
      <p:sp>
        <p:nvSpPr>
          <p:cNvPr id="4" name="object 4"/>
          <p:cNvSpPr txBox="1"/>
          <p:nvPr/>
        </p:nvSpPr>
        <p:spPr>
          <a:xfrm>
            <a:off x="575050" y="1934794"/>
            <a:ext cx="5173458" cy="1243930"/>
          </a:xfrm>
          <a:prstGeom prst="rect">
            <a:avLst/>
          </a:prstGeom>
        </p:spPr>
        <p:txBody>
          <a:bodyPr vert="horz" wrap="square" lIns="0" tIns="12700" rIns="0" bIns="0" rtlCol="0">
            <a:spAutoFit/>
          </a:bodyPr>
          <a:lstStyle/>
          <a:p>
            <a:pPr marL="12700">
              <a:lnSpc>
                <a:spcPct val="100000"/>
              </a:lnSpc>
              <a:spcBef>
                <a:spcPts val="100"/>
              </a:spcBef>
            </a:pPr>
            <a:r>
              <a:rPr lang="en-US" sz="4000" spc="-40">
                <a:solidFill>
                  <a:srgbClr val="FFFFFF"/>
                </a:solidFill>
                <a:latin typeface="Playfair Display" pitchFamily="2" charset="77"/>
                <a:cs typeface="Cambria"/>
              </a:rPr>
              <a:t>Thank you for partnering with us!</a:t>
            </a:r>
            <a:endParaRPr sz="4000">
              <a:latin typeface="Playfair Display" pitchFamily="2" charset="77"/>
              <a:cs typeface="Cambria"/>
            </a:endParaRPr>
          </a:p>
        </p:txBody>
      </p:sp>
      <p:sp>
        <p:nvSpPr>
          <p:cNvPr id="5" name="object 5"/>
          <p:cNvSpPr/>
          <p:nvPr/>
        </p:nvSpPr>
        <p:spPr>
          <a:xfrm>
            <a:off x="630442" y="3234552"/>
            <a:ext cx="990600" cy="0"/>
          </a:xfrm>
          <a:custGeom>
            <a:avLst/>
            <a:gdLst/>
            <a:ahLst/>
            <a:cxnLst/>
            <a:rect l="l" t="t" r="r" b="b"/>
            <a:pathLst>
              <a:path w="990600">
                <a:moveTo>
                  <a:pt x="0" y="0"/>
                </a:moveTo>
                <a:lnTo>
                  <a:pt x="990600" y="1"/>
                </a:lnTo>
              </a:path>
            </a:pathLst>
          </a:custGeom>
          <a:ln w="28575">
            <a:solidFill>
              <a:srgbClr val="003764"/>
            </a:solidFill>
          </a:ln>
        </p:spPr>
        <p:txBody>
          <a:bodyPr wrap="square" lIns="0" tIns="0" rIns="0" bIns="0" rtlCol="0"/>
          <a:lstStyle/>
          <a:p>
            <a:endParaRPr/>
          </a:p>
        </p:txBody>
      </p:sp>
      <p:pic>
        <p:nvPicPr>
          <p:cNvPr id="12" name="Picture 11" descr="A black and white logo&#10;&#10;Description automatically generated">
            <a:extLst>
              <a:ext uri="{FF2B5EF4-FFF2-40B4-BE49-F238E27FC236}">
                <a16:creationId xmlns:a16="http://schemas.microsoft.com/office/drawing/2014/main" id="{12A4BA16-B2C0-3ECC-069F-8B2EF13FA46A}"/>
              </a:ext>
            </a:extLst>
          </p:cNvPr>
          <p:cNvPicPr>
            <a:picLocks noChangeAspect="1"/>
          </p:cNvPicPr>
          <p:nvPr/>
        </p:nvPicPr>
        <p:blipFill rotWithShape="1">
          <a:blip r:embed="rId3">
            <a:alphaModFix amt="10000"/>
            <a:extLst>
              <a:ext uri="{28A0092B-C50C-407E-A947-70E740481C1C}">
                <a14:useLocalDpi xmlns:a14="http://schemas.microsoft.com/office/drawing/2010/main" val="0"/>
              </a:ext>
            </a:extLst>
          </a:blip>
          <a:srcRect l="30798" t="18457" r="41960" b="51804"/>
          <a:stretch/>
        </p:blipFill>
        <p:spPr>
          <a:xfrm>
            <a:off x="5029201" y="470747"/>
            <a:ext cx="7162800" cy="5916505"/>
          </a:xfrm>
          <a:prstGeom prst="rect">
            <a:avLst/>
          </a:prstGeom>
        </p:spPr>
      </p:pic>
      <p:sp>
        <p:nvSpPr>
          <p:cNvPr id="13" name="TextBox 12">
            <a:extLst>
              <a:ext uri="{FF2B5EF4-FFF2-40B4-BE49-F238E27FC236}">
                <a16:creationId xmlns:a16="http://schemas.microsoft.com/office/drawing/2014/main" id="{DE8C233B-3323-417C-4FF5-B17A84835C6B}"/>
              </a:ext>
            </a:extLst>
          </p:cNvPr>
          <p:cNvSpPr txBox="1"/>
          <p:nvPr/>
        </p:nvSpPr>
        <p:spPr>
          <a:xfrm>
            <a:off x="11006254" y="6522598"/>
            <a:ext cx="963492" cy="200055"/>
          </a:xfrm>
          <a:prstGeom prst="rect">
            <a:avLst/>
          </a:prstGeom>
          <a:noFill/>
        </p:spPr>
        <p:txBody>
          <a:bodyPr wrap="square" lIns="91440" tIns="45720" rIns="91440" bIns="45720" anchor="t">
            <a:spAutoFit/>
          </a:bodyPr>
          <a:lstStyle/>
          <a:p>
            <a:r>
              <a:rPr lang="en-US" sz="700" spc="-10" dirty="0">
                <a:solidFill>
                  <a:srgbClr val="F6F8FA"/>
                </a:solidFill>
                <a:latin typeface="Lato"/>
                <a:ea typeface="Lato"/>
                <a:cs typeface="Lato"/>
              </a:rPr>
              <a:t>25-084 (10/26)</a:t>
            </a:r>
            <a:endParaRPr lang="en-US" sz="700" dirty="0">
              <a:latin typeface="Lato"/>
              <a:ea typeface="Lato"/>
              <a:cs typeface="Lat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lutionCenterInclusion xmlns="bf158b19-a92a-4e11-b51b-0895e7a06a8b">false</SolutionCenterInclusion>
    <TaxCatchAll xmlns="e1f82950-f9ba-460d-8766-e8c14c45838e" xsi:nil="true"/>
    <SolutionCenter xmlns="bf158b19-a92a-4e11-b51b-0895e7a06a8b" xsi:nil="true"/>
    <Owner xmlns="bf158b19-a92a-4e11-b51b-0895e7a06a8b">
      <UserInfo>
        <DisplayName/>
        <AccountId xsi:nil="true"/>
        <AccountType/>
      </UserInfo>
    </Owner>
    <lcf76f155ced4ddcb4097134ff3c332f xmlns="bf158b19-a92a-4e11-b51b-0895e7a06a8b">
      <Terms xmlns="http://schemas.microsoft.com/office/infopath/2007/PartnerControls"/>
    </lcf76f155ced4ddcb4097134ff3c332f>
    <ProductPreview xmlns="bf158b19-a92a-4e11-b51b-0895e7a06a8b" xsi:nil="true"/>
    <Thumbnail xmlns="bf158b19-a92a-4e11-b51b-0895e7a06a8b" xsi:nil="true"/>
    <Notes xmlns="bf158b19-a92a-4e11-b51b-0895e7a06a8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A19BABDEDB9E8408517A60BC6458F8B" ma:contentTypeVersion="25" ma:contentTypeDescription="Create a new document." ma:contentTypeScope="" ma:versionID="889ed3a98a5a642fdb4b2136bfea4d53">
  <xsd:schema xmlns:xsd="http://www.w3.org/2001/XMLSchema" xmlns:xs="http://www.w3.org/2001/XMLSchema" xmlns:p="http://schemas.microsoft.com/office/2006/metadata/properties" xmlns:ns2="bf158b19-a92a-4e11-b51b-0895e7a06a8b" xmlns:ns3="27110c47-0116-471a-abc9-8fcdef8acbfe" xmlns:ns4="e1f82950-f9ba-460d-8766-e8c14c45838e" targetNamespace="http://schemas.microsoft.com/office/2006/metadata/properties" ma:root="true" ma:fieldsID="8c129fe2a87f496783d8aa20392e0656" ns2:_="" ns3:_="" ns4:_="">
    <xsd:import namespace="bf158b19-a92a-4e11-b51b-0895e7a06a8b"/>
    <xsd:import namespace="27110c47-0116-471a-abc9-8fcdef8acbfe"/>
    <xsd:import namespace="e1f82950-f9ba-460d-8766-e8c14c45838e"/>
    <xsd:element name="properties">
      <xsd:complexType>
        <xsd:sequence>
          <xsd:element name="documentManagement">
            <xsd:complexType>
              <xsd:all>
                <xsd:element ref="ns2:Owner"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element ref="ns3:SharedWithUsers" minOccurs="0"/>
                <xsd:element ref="ns3:SharedWithDetails" minOccurs="0"/>
                <xsd:element ref="ns2:SolutionCenter" minOccurs="0"/>
                <xsd:element ref="ns2:SolutionCenterInclusion" minOccurs="0"/>
                <xsd:element ref="ns2:lcf76f155ced4ddcb4097134ff3c332f" minOccurs="0"/>
                <xsd:element ref="ns4:TaxCatchAll" minOccurs="0"/>
                <xsd:element ref="ns2:MediaServiceObjectDetectorVersions" minOccurs="0"/>
                <xsd:element ref="ns2:MediaServiceSearchProperties" minOccurs="0"/>
                <xsd:element ref="ns2:ProductPreview" minOccurs="0"/>
                <xsd:element ref="ns2:Thumbnail"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158b19-a92a-4e11-b51b-0895e7a06a8b" elementFormDefault="qualified">
    <xsd:import namespace="http://schemas.microsoft.com/office/2006/documentManagement/types"/>
    <xsd:import namespace="http://schemas.microsoft.com/office/infopath/2007/PartnerControls"/>
    <xsd:element name="Owner" ma:index="8"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SolutionCenter" ma:index="22" nillable="true" ma:displayName="Solution Center" ma:format="Dropdown" ma:internalName="SolutionCenter">
      <xsd:simpleType>
        <xsd:restriction base="dms:Choice">
          <xsd:enumeration value="Yes"/>
          <xsd:enumeration value="No"/>
        </xsd:restriction>
      </xsd:simpleType>
    </xsd:element>
    <xsd:element name="SolutionCenterInclusion" ma:index="23" nillable="true" ma:displayName="Solution Center " ma:default="0" ma:format="Dropdown" ma:internalName="SolutionCenterInclusion">
      <xsd:simpleType>
        <xsd:restriction base="dms:Boolea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ed1b181e-9a28-4aaa-8ec3-01a6f2e589d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ProductPreview" ma:index="29" nillable="true" ma:displayName="Product Preview" ma:format="Thumbnail" ma:internalName="ProductPreview">
      <xsd:simpleType>
        <xsd:restriction base="dms:Unknown"/>
      </xsd:simpleType>
    </xsd:element>
    <xsd:element name="Thumbnail" ma:index="30" nillable="true" ma:displayName="Thumbnail" ma:format="Thumbnail" ma:internalName="Thumbnail">
      <xsd:simpleType>
        <xsd:restriction base="dms:Unknow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110c47-0116-471a-abc9-8fcdef8acbf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1f82950-f9ba-460d-8766-e8c14c45838e" elementFormDefault="qualified">
    <xsd:import namespace="http://schemas.microsoft.com/office/2006/documentManagement/types"/>
    <xsd:import namespace="http://schemas.microsoft.com/office/infopath/2007/PartnerControls"/>
    <xsd:element name="TaxCatchAll" ma:index="26" nillable="true" ma:displayName="Taxonomy Catch All Column" ma:hidden="true" ma:list="{f60d7049-734c-4e58-9530-247c44d80949}" ma:internalName="TaxCatchAll" ma:showField="CatchAllData" ma:web="e1f82950-f9ba-460d-8766-e8c14c4583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EC2C48-A0F3-450B-A938-B8F1A0AE06D8}">
  <ds:schemaRefs>
    <ds:schemaRef ds:uri="http://www.w3.org/XML/1998/namespace"/>
    <ds:schemaRef ds:uri="http://purl.org/dc/elements/1.1/"/>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 ds:uri="http://schemas.microsoft.com/office/2006/metadata/properties"/>
    <ds:schemaRef ds:uri="e1f82950-f9ba-460d-8766-e8c14c45838e"/>
    <ds:schemaRef ds:uri="27110c47-0116-471a-abc9-8fcdef8acbfe"/>
    <ds:schemaRef ds:uri="bf158b19-a92a-4e11-b51b-0895e7a06a8b"/>
  </ds:schemaRefs>
</ds:datastoreItem>
</file>

<file path=customXml/itemProps2.xml><?xml version="1.0" encoding="utf-8"?>
<ds:datastoreItem xmlns:ds="http://schemas.openxmlformats.org/officeDocument/2006/customXml" ds:itemID="{39C3CD04-B62B-4278-8918-3D8A1F275BF4}">
  <ds:schemaRefs>
    <ds:schemaRef ds:uri="http://schemas.microsoft.com/sharepoint/v3/contenttype/forms"/>
  </ds:schemaRefs>
</ds:datastoreItem>
</file>

<file path=customXml/itemProps3.xml><?xml version="1.0" encoding="utf-8"?>
<ds:datastoreItem xmlns:ds="http://schemas.openxmlformats.org/officeDocument/2006/customXml" ds:itemID="{12D10707-6458-4EE7-A9FA-E1D07EA211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158b19-a92a-4e11-b51b-0895e7a06a8b"/>
    <ds:schemaRef ds:uri="27110c47-0116-471a-abc9-8fcdef8acbfe"/>
    <ds:schemaRef ds:uri="e1f82950-f9ba-460d-8766-e8c14c4583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TotalTime>
  <Words>1924</Words>
  <Application>Microsoft Office PowerPoint</Application>
  <PresentationFormat>Widescreen</PresentationFormat>
  <Paragraphs>172</Paragraphs>
  <Slides>13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Calibri</vt:lpstr>
      <vt:lpstr>Cambria</vt:lpstr>
      <vt:lpstr>Lato</vt:lpstr>
      <vt:lpstr>Playfair Display</vt:lpstr>
      <vt:lpstr>Office Theme</vt:lpstr>
      <vt:lpstr>PowerPoint Presentation</vt:lpstr>
      <vt:lpstr>An Institutional Fiduciary  You Can Count On</vt:lpstr>
      <vt:lpstr>PowerPoint Presentation</vt:lpstr>
      <vt:lpstr>Prospect Lists</vt:lpstr>
      <vt:lpstr>PowerPoint Presentation</vt:lpstr>
      <vt:lpstr>PowerPoint Presentation</vt:lpstr>
      <vt:lpstr>Direct Mail</vt:lpstr>
      <vt:lpstr>Direct Mail Logistics</vt:lpstr>
      <vt:lpstr>Social Media Marketing</vt:lpstr>
      <vt:lpstr>LinkedIn Matched Audience Targeting</vt:lpstr>
      <vt:lpstr>PEP Landing Page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Retirement Presentation Name</dc:title>
  <dc:creator>Bowling, Kimberly</dc:creator>
  <cp:lastModifiedBy>Kara Smith</cp:lastModifiedBy>
  <cp:revision>47</cp:revision>
  <dcterms:created xsi:type="dcterms:W3CDTF">2023-02-17T17:38:21Z</dcterms:created>
  <dcterms:modified xsi:type="dcterms:W3CDTF">2026-10-14T15:27:00Z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2023-02-17T00:00:00Z</vt:filetime>
  </property>
  <property fmtid="{D5CDD505-2E9C-101B-9397-08002B2CF9AE}" pid="3" name="LastSaved">
    <vt:filetime>2023-02-17T00:00:00Z</vt:filetime>
  </property>
  <property fmtid="{D5CDD505-2E9C-101B-9397-08002B2CF9AE}" pid="4" name="Producer">
    <vt:lpwstr>macOS Version 11.7.4 (Build 20G1120) Quartz PDFContext</vt:lpwstr>
  </property>
  <property fmtid="{D5CDD505-2E9C-101B-9397-08002B2CF9AE}" pid="5" name="ContentTypeId">
    <vt:lpwstr>0x0101009A19BABDEDB9E8408517A60BC6458F8B</vt:lpwstr>
  </property>
  <property fmtid="{D5CDD505-2E9C-101B-9397-08002B2CF9AE}" pid="6" name="MediaServiceImageTags">
    <vt:lpwstr/>
  </property>
</Properties>
</file>