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531" r:id="rId5"/>
    <p:sldId id="532" r:id="rId6"/>
    <p:sldId id="262" r:id="rId7"/>
    <p:sldId id="263" r:id="rId8"/>
    <p:sldId id="282" r:id="rId9"/>
    <p:sldId id="283" r:id="rId10"/>
    <p:sldId id="558" r:id="rId11"/>
    <p:sldId id="559" r:id="rId12"/>
    <p:sldId id="560" r:id="rId13"/>
    <p:sldId id="561" r:id="rId14"/>
    <p:sldId id="288" r:id="rId15"/>
    <p:sldId id="294" r:id="rId16"/>
    <p:sldId id="327" r:id="rId17"/>
    <p:sldId id="563" r:id="rId18"/>
    <p:sldId id="564" r:id="rId19"/>
    <p:sldId id="292" r:id="rId20"/>
    <p:sldId id="538" r:id="rId21"/>
    <p:sldId id="566" r:id="rId22"/>
    <p:sldId id="325" r:id="rId23"/>
    <p:sldId id="326" r:id="rId24"/>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75A"/>
    <a:srgbClr val="A12B2A"/>
    <a:srgbClr val="B7C7D3"/>
    <a:srgbClr val="5B7E96"/>
    <a:srgbClr val="003764"/>
    <a:srgbClr val="24272A"/>
    <a:srgbClr val="6AA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5BA08-F288-F252-7EE0-3738E051137F}" v="2" dt="2024-08-22T13:12:32.7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3943" autoAdjust="0"/>
  </p:normalViewPr>
  <p:slideViewPr>
    <p:cSldViewPr>
      <p:cViewPr varScale="1">
        <p:scale>
          <a:sx n="74" d="100"/>
          <a:sy n="74" d="100"/>
        </p:scale>
        <p:origin x="926"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B3EE678-1E9B-429E-8A15-3211908433D4}" type="datetimeFigureOut">
              <a:rPr lang="en-US" smtClean="0"/>
              <a:t>12/22/2025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63BDFE4-D43E-47FB-AC8B-01BFC019CC82}" type="slidenum">
              <a:rPr lang="en-US" smtClean="0"/>
              <a:t>‹#›</a:t>
            </a:fld>
            <a:endParaRPr lang="en-US"/>
          </a:p>
        </p:txBody>
      </p:sp>
    </p:spTree>
    <p:extLst>
      <p:ext uri="{BB962C8B-B14F-4D97-AF65-F5344CB8AC3E}">
        <p14:creationId xmlns:p14="http://schemas.microsoft.com/office/powerpoint/2010/main" val="204940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ctrTitle"/>
          </p:nvPr>
        </p:nvSpPr>
        <p:spPr>
          <a:xfrm>
            <a:off x="4391311" y="2557779"/>
            <a:ext cx="3409376" cy="635000"/>
          </a:xfrm>
          <a:prstGeom prst="rect">
            <a:avLst/>
          </a:prstGeom>
        </p:spPr>
        <p:txBody>
          <a:bodyPr wrap="square" lIns="0" tIns="0" rIns="0" bIns="0">
            <a:spAutoFit/>
          </a:bodyPr>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6" name="Holder 6"/>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6" name="Holder 6"/>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6FAFB"/>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1219614" y="6284422"/>
            <a:ext cx="347833" cy="164591"/>
          </a:xfrm>
          <a:prstGeom prst="rect">
            <a:avLst/>
          </a:prstGeom>
        </p:spPr>
      </p:pic>
      <p:sp>
        <p:nvSpPr>
          <p:cNvPr id="19" name="bg object 19"/>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7" name="Holder 7"/>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pic>
        <p:nvPicPr>
          <p:cNvPr id="8" name="object 3">
            <a:extLst>
              <a:ext uri="{FF2B5EF4-FFF2-40B4-BE49-F238E27FC236}">
                <a16:creationId xmlns:a16="http://schemas.microsoft.com/office/drawing/2014/main" id="{9C722315-8A87-C2D6-A314-C5CC3930A31D}"/>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20185" y="427227"/>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5" name="Holder 5"/>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4" name="Holder 4"/>
          <p:cNvSpPr>
            <a:spLocks noGrp="1"/>
          </p:cNvSpPr>
          <p:nvPr>
            <p:ph type="sldNum" sz="quarter" idx="7"/>
          </p:nvPr>
        </p:nvSpPr>
        <p:spPr/>
        <p:txBody>
          <a:bodyPr lIns="0" tIns="0" rIns="0" bIns="0"/>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a:p>
        </p:txBody>
      </p:sp>
      <p:sp>
        <p:nvSpPr>
          <p:cNvPr id="5" name="Holder 2">
            <a:extLst>
              <a:ext uri="{FF2B5EF4-FFF2-40B4-BE49-F238E27FC236}">
                <a16:creationId xmlns:a16="http://schemas.microsoft.com/office/drawing/2014/main" id="{F62119A4-C938-1B08-B7D3-38389F16D83C}"/>
              </a:ext>
            </a:extLst>
          </p:cNvPr>
          <p:cNvSpPr>
            <a:spLocks noGrp="1"/>
          </p:cNvSpPr>
          <p:nvPr>
            <p:ph type="title"/>
          </p:nvPr>
        </p:nvSpPr>
        <p:spPr>
          <a:xfrm>
            <a:off x="620185" y="427227"/>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F6FAFB"/>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77C6F83-6F2A-656B-2B6E-CE80975B5931}"/>
              </a:ext>
            </a:extLst>
          </p:cNvPr>
          <p:cNvSpPr>
            <a:spLocks noGrp="1"/>
          </p:cNvSpPr>
          <p:nvPr>
            <p:ph type="pic" sz="quarter" idx="10"/>
          </p:nvPr>
        </p:nvSpPr>
        <p:spPr>
          <a:xfrm>
            <a:off x="1" y="0"/>
            <a:ext cx="12191999" cy="6858000"/>
          </a:xfrm>
          <a:prstGeom prst="rect">
            <a:avLst/>
          </a:prstGeom>
          <a:pattFill prst="pct5">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339783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F6FAFB"/>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C6BE7FC-032C-1B6F-711A-41F09409B2A0}"/>
              </a:ext>
            </a:extLst>
          </p:cNvPr>
          <p:cNvSpPr/>
          <p:nvPr userDrawn="1"/>
        </p:nvSpPr>
        <p:spPr>
          <a:xfrm>
            <a:off x="6845498" y="2327914"/>
            <a:ext cx="2319028" cy="2319028"/>
          </a:xfrm>
          <a:prstGeom prst="ellipse">
            <a:avLst/>
          </a:prstGeom>
          <a:solidFill>
            <a:srgbClr val="FFFFFF"/>
          </a:solidFill>
          <a:ln>
            <a:noFill/>
          </a:ln>
          <a:effectLst>
            <a:outerShdw blurRad="635000" dist="406400" dir="8100000" sx="91000" sy="91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dirty="0">
              <a:latin typeface="Lato" panose="020F0502020204030203" pitchFamily="34" charset="0"/>
            </a:endParaRPr>
          </a:p>
        </p:txBody>
      </p:sp>
      <p:sp>
        <p:nvSpPr>
          <p:cNvPr id="6" name="Picture Placeholder 5">
            <a:extLst>
              <a:ext uri="{FF2B5EF4-FFF2-40B4-BE49-F238E27FC236}">
                <a16:creationId xmlns:a16="http://schemas.microsoft.com/office/drawing/2014/main" id="{2962DC77-1522-07F0-AA6A-472423A0D4C6}"/>
              </a:ext>
            </a:extLst>
          </p:cNvPr>
          <p:cNvSpPr>
            <a:spLocks noGrp="1"/>
          </p:cNvSpPr>
          <p:nvPr>
            <p:ph type="pic" sz="quarter" idx="10"/>
          </p:nvPr>
        </p:nvSpPr>
        <p:spPr>
          <a:xfrm>
            <a:off x="7655557" y="3"/>
            <a:ext cx="4536443" cy="6857996"/>
          </a:xfrm>
          <a:custGeom>
            <a:avLst/>
            <a:gdLst>
              <a:gd name="connsiteX0" fmla="*/ 1264547 w 4536443"/>
              <a:gd name="connsiteY0" fmla="*/ 0 h 6857996"/>
              <a:gd name="connsiteX1" fmla="*/ 4536443 w 4536443"/>
              <a:gd name="connsiteY1" fmla="*/ 0 h 6857996"/>
              <a:gd name="connsiteX2" fmla="*/ 4536443 w 4536443"/>
              <a:gd name="connsiteY2" fmla="*/ 6857996 h 6857996"/>
              <a:gd name="connsiteX3" fmla="*/ 1264547 w 4536443"/>
              <a:gd name="connsiteY3" fmla="*/ 6857996 h 6857996"/>
              <a:gd name="connsiteX4" fmla="*/ 0 w 4536443"/>
              <a:gd name="connsiteY4" fmla="*/ 3428998 h 685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6443" h="6857996">
                <a:moveTo>
                  <a:pt x="1264547" y="0"/>
                </a:moveTo>
                <a:lnTo>
                  <a:pt x="4536443" y="0"/>
                </a:lnTo>
                <a:lnTo>
                  <a:pt x="4536443" y="6857996"/>
                </a:lnTo>
                <a:lnTo>
                  <a:pt x="1264547" y="6857996"/>
                </a:lnTo>
                <a:lnTo>
                  <a:pt x="0" y="3428998"/>
                </a:lnTo>
                <a:close/>
              </a:path>
            </a:pathLst>
          </a:custGeom>
          <a:pattFill prst="pct5">
            <a:fgClr>
              <a:schemeClr val="accent1"/>
            </a:fgClr>
            <a:bgClr>
              <a:schemeClr val="bg1"/>
            </a:bgClr>
          </a:pattFill>
        </p:spPr>
        <p:txBody>
          <a:bodyPr wrap="square">
            <a:noAutofit/>
          </a:bodyPr>
          <a:lstStyle/>
          <a:p>
            <a:endParaRPr lang="en-ID"/>
          </a:p>
        </p:txBody>
      </p:sp>
      <p:sp>
        <p:nvSpPr>
          <p:cNvPr id="7" name="Picture Placeholder 6">
            <a:extLst>
              <a:ext uri="{FF2B5EF4-FFF2-40B4-BE49-F238E27FC236}">
                <a16:creationId xmlns:a16="http://schemas.microsoft.com/office/drawing/2014/main" id="{55BC38D2-C756-C86C-1996-48166D062079}"/>
              </a:ext>
            </a:extLst>
          </p:cNvPr>
          <p:cNvSpPr>
            <a:spLocks noGrp="1"/>
          </p:cNvSpPr>
          <p:nvPr>
            <p:ph type="pic" sz="quarter" idx="11"/>
          </p:nvPr>
        </p:nvSpPr>
        <p:spPr>
          <a:xfrm>
            <a:off x="7064841" y="2548399"/>
            <a:ext cx="1879200" cy="1879200"/>
          </a:xfrm>
          <a:prstGeom prst="ellipse">
            <a:avLst/>
          </a:prstGeom>
          <a:pattFill prst="pct5">
            <a:fgClr>
              <a:schemeClr val="accent1"/>
            </a:fgClr>
            <a:bgClr>
              <a:schemeClr val="bg1"/>
            </a:bgClr>
          </a:pattFill>
        </p:spPr>
        <p:txBody>
          <a:bodyPr wrap="square">
            <a:noAutofit/>
          </a:bodyPr>
          <a:lstStyle/>
          <a:p>
            <a:endParaRPr lang="en-ID"/>
          </a:p>
        </p:txBody>
      </p:sp>
      <p:pic>
        <p:nvPicPr>
          <p:cNvPr id="3" name="Picture 2">
            <a:extLst>
              <a:ext uri="{FF2B5EF4-FFF2-40B4-BE49-F238E27FC236}">
                <a16:creationId xmlns:a16="http://schemas.microsoft.com/office/drawing/2014/main" id="{C5E87A45-41C0-63A4-8B6F-5807E9450E2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54191" y="5972326"/>
            <a:ext cx="1976893" cy="710549"/>
          </a:xfrm>
          <a:prstGeom prst="rect">
            <a:avLst/>
          </a:prstGeom>
        </p:spPr>
      </p:pic>
    </p:spTree>
    <p:extLst>
      <p:ext uri="{BB962C8B-B14F-4D97-AF65-F5344CB8AC3E}">
        <p14:creationId xmlns:p14="http://schemas.microsoft.com/office/powerpoint/2010/main" val="2372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3_Title Slide">
    <p:bg>
      <p:bgPr>
        <a:solidFill>
          <a:srgbClr val="F6FAFB"/>
        </a:solidFill>
        <a:effectLst/>
      </p:bgPr>
    </p:bg>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2F14CB31-77D4-B54B-B2CB-04669CF7579C}"/>
              </a:ext>
            </a:extLst>
          </p:cNvPr>
          <p:cNvSpPr>
            <a:spLocks noGrp="1"/>
          </p:cNvSpPr>
          <p:nvPr>
            <p:ph type="body" sz="quarter" idx="10" hasCustomPrompt="1"/>
          </p:nvPr>
        </p:nvSpPr>
        <p:spPr>
          <a:xfrm>
            <a:off x="632886" y="773988"/>
            <a:ext cx="11064404" cy="615553"/>
          </a:xfrm>
          <a:prstGeom prst="rect">
            <a:avLst/>
          </a:prstGeom>
        </p:spPr>
        <p:txBody>
          <a:bodyPr lIns="0" tIns="0" rIns="0" bIns="0"/>
          <a:lstStyle>
            <a:lvl1pPr marL="0" indent="0" algn="l">
              <a:lnSpc>
                <a:spcPct val="100000"/>
              </a:lnSpc>
              <a:spcBef>
                <a:spcPts val="0"/>
              </a:spcBef>
              <a:buNone/>
              <a:defRPr sz="4000" b="0" i="0" cap="none" spc="-150" baseline="0">
                <a:solidFill>
                  <a:srgbClr val="003764"/>
                </a:solidFill>
                <a:latin typeface="Playfair Display" pitchFamily="2" charset="77"/>
                <a:ea typeface="Playfair Display" pitchFamily="2" charset="77"/>
                <a:cs typeface="Lato" panose="020F0502020204030203" pitchFamily="34" charset="0"/>
              </a:defRPr>
            </a:lvl1pPr>
          </a:lstStyle>
          <a:p>
            <a:r>
              <a:rPr lang="en-US" sz="4000" cap="none" dirty="0"/>
              <a:t>Simple One Column Option</a:t>
            </a:r>
          </a:p>
        </p:txBody>
      </p:sp>
      <p:cxnSp>
        <p:nvCxnSpPr>
          <p:cNvPr id="13" name="Straight Connector 12">
            <a:extLst>
              <a:ext uri="{FF2B5EF4-FFF2-40B4-BE49-F238E27FC236}">
                <a16:creationId xmlns:a16="http://schemas.microsoft.com/office/drawing/2014/main" id="{ECA6F625-9734-CD4E-A1F0-33066323C470}"/>
              </a:ext>
            </a:extLst>
          </p:cNvPr>
          <p:cNvCxnSpPr/>
          <p:nvPr userDrawn="1"/>
        </p:nvCxnSpPr>
        <p:spPr>
          <a:xfrm>
            <a:off x="643202" y="656089"/>
            <a:ext cx="990600" cy="0"/>
          </a:xfrm>
          <a:prstGeom prst="line">
            <a:avLst/>
          </a:prstGeom>
          <a:ln w="28575">
            <a:solidFill>
              <a:srgbClr val="A12B2A"/>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923AF33D-7C56-5541-BA88-205F10E7A79D}"/>
              </a:ext>
            </a:extLst>
          </p:cNvPr>
          <p:cNvSpPr>
            <a:spLocks noGrp="1"/>
          </p:cNvSpPr>
          <p:nvPr>
            <p:ph type="body" sz="quarter" idx="12" hasCustomPrompt="1"/>
          </p:nvPr>
        </p:nvSpPr>
        <p:spPr>
          <a:xfrm>
            <a:off x="632886" y="1437291"/>
            <a:ext cx="11185830" cy="246221"/>
          </a:xfrm>
          <a:prstGeom prst="rect">
            <a:avLst/>
          </a:prstGeom>
        </p:spPr>
        <p:txBody>
          <a:bodyPr lIns="0" tIns="0" rIns="0" bIns="0"/>
          <a:lstStyle>
            <a:lvl1pPr marL="0" indent="0">
              <a:lnSpc>
                <a:spcPct val="100000"/>
              </a:lnSpc>
              <a:buNone/>
              <a:defRPr sz="1600" b="0" i="0" spc="0">
                <a:solidFill>
                  <a:srgbClr val="A12B2A"/>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a:t>Insert some short and brief explanatory text about the title here.</a:t>
            </a:r>
          </a:p>
        </p:txBody>
      </p:sp>
    </p:spTree>
    <p:extLst>
      <p:ext uri="{BB962C8B-B14F-4D97-AF65-F5344CB8AC3E}">
        <p14:creationId xmlns:p14="http://schemas.microsoft.com/office/powerpoint/2010/main" val="338112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F6FAFB"/>
          </a:solidFill>
        </p:spPr>
        <p:txBody>
          <a:bodyPr wrap="square" lIns="0" tIns="0" rIns="0" bIns="0" rtlCol="0"/>
          <a:lstStyle/>
          <a:p>
            <a:endParaRPr/>
          </a:p>
        </p:txBody>
      </p:sp>
      <p:sp>
        <p:nvSpPr>
          <p:cNvPr id="2" name="Holder 2"/>
          <p:cNvSpPr>
            <a:spLocks noGrp="1"/>
          </p:cNvSpPr>
          <p:nvPr>
            <p:ph type="title"/>
          </p:nvPr>
        </p:nvSpPr>
        <p:spPr>
          <a:xfrm>
            <a:off x="620185" y="427227"/>
            <a:ext cx="10951628" cy="615553"/>
          </a:xfrm>
          <a:prstGeom prst="rect">
            <a:avLst/>
          </a:prstGeom>
        </p:spPr>
        <p:txBody>
          <a:bodyPr wrap="square" lIns="0" tIns="0" rIns="0" bIns="0">
            <a:spAutoFit/>
          </a:bodyPr>
          <a:lstStyle>
            <a:lvl1pPr>
              <a:defRPr sz="4000" b="0" i="0">
                <a:solidFill>
                  <a:srgbClr val="003764"/>
                </a:solidFill>
                <a:latin typeface="Cambria"/>
                <a:cs typeface="Cambria"/>
              </a:defRPr>
            </a:lvl1pPr>
          </a:lstStyle>
          <a:p>
            <a:endParaRPr dirty="0"/>
          </a:p>
        </p:txBody>
      </p:sp>
      <p:sp>
        <p:nvSpPr>
          <p:cNvPr id="3" name="Holder 3"/>
          <p:cNvSpPr>
            <a:spLocks noGrp="1"/>
          </p:cNvSpPr>
          <p:nvPr>
            <p:ph type="body" idx="1"/>
          </p:nvPr>
        </p:nvSpPr>
        <p:spPr>
          <a:xfrm>
            <a:off x="778936" y="2100394"/>
            <a:ext cx="10604500" cy="21043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12/22/2025</a:t>
            </a:fld>
            <a:endParaRPr lang="en-US"/>
          </a:p>
        </p:txBody>
      </p:sp>
      <p:sp>
        <p:nvSpPr>
          <p:cNvPr id="6" name="Holder 6"/>
          <p:cNvSpPr>
            <a:spLocks noGrp="1"/>
          </p:cNvSpPr>
          <p:nvPr>
            <p:ph type="sldNum" sz="quarter" idx="7"/>
          </p:nvPr>
        </p:nvSpPr>
        <p:spPr>
          <a:xfrm>
            <a:off x="10965560" y="6270807"/>
            <a:ext cx="218440" cy="138499"/>
          </a:xfrm>
          <a:prstGeom prst="rect">
            <a:avLst/>
          </a:prstGeom>
        </p:spPr>
        <p:txBody>
          <a:bodyPr wrap="square" lIns="0" tIns="0" rIns="0" bIns="0">
            <a:spAutoFit/>
          </a:bodyPr>
          <a:lstStyle>
            <a:lvl1pPr>
              <a:defRPr sz="900" b="0" i="0">
                <a:solidFill>
                  <a:srgbClr val="AAAAAA"/>
                </a:solidFill>
                <a:latin typeface="Lato" panose="020F0502020204030203" pitchFamily="34" charset="0"/>
                <a:cs typeface="Lato" panose="020F0502020204030203" pitchFamily="34" charset="0"/>
              </a:defRPr>
            </a:lvl1pPr>
          </a:lstStyle>
          <a:p>
            <a:pPr marL="42545">
              <a:spcBef>
                <a:spcPts val="100"/>
              </a:spcBef>
            </a:pPr>
            <a:fld id="{81D60167-4931-47E6-BA6A-407CBD079E47}" type="slidenum">
              <a:rPr lang="en-US" spc="-25" smtClean="0"/>
              <a:pPr marL="42545">
                <a:spcBef>
                  <a:spcPts val="100"/>
                </a:spcBef>
              </a:pPr>
              <a:t>‹#›</a:t>
            </a:fld>
            <a:endParaRPr lang="en-US"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1" r:id="rId8"/>
  </p:sldLayoutIdLst>
  <p:txStyles>
    <p:titleStyle>
      <a:lvl1pPr>
        <a:defRPr b="0" i="0">
          <a:latin typeface="Playfair Display" pitchFamily="2" charset="77"/>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d.chem.msu.ru/people/"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hyperlink" Target="mailto:lorem@lorem-domain.com" TargetMode="Externa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sky, outdoor, ground, way&#10;&#10;Description automatically generated">
            <a:extLst>
              <a:ext uri="{FF2B5EF4-FFF2-40B4-BE49-F238E27FC236}">
                <a16:creationId xmlns:a16="http://schemas.microsoft.com/office/drawing/2014/main" id="{58DCBDB3-C235-4FFC-C1B8-99CBEB7783D2}"/>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6" b="7816"/>
          <a:stretch>
            <a:fillRect/>
          </a:stretch>
        </p:blipFill>
        <p:spPr/>
      </p:pic>
      <p:grpSp>
        <p:nvGrpSpPr>
          <p:cNvPr id="3" name="Group 2">
            <a:extLst>
              <a:ext uri="{FF2B5EF4-FFF2-40B4-BE49-F238E27FC236}">
                <a16:creationId xmlns:a16="http://schemas.microsoft.com/office/drawing/2014/main" id="{C1575360-864F-2EB1-2FDC-9474DB5754E6}"/>
              </a:ext>
            </a:extLst>
          </p:cNvPr>
          <p:cNvGrpSpPr/>
          <p:nvPr/>
        </p:nvGrpSpPr>
        <p:grpSpPr>
          <a:xfrm>
            <a:off x="0" y="6136640"/>
            <a:ext cx="12192000" cy="431776"/>
            <a:chOff x="0" y="6136640"/>
            <a:chExt cx="12192000" cy="431776"/>
          </a:xfrm>
        </p:grpSpPr>
        <p:sp>
          <p:nvSpPr>
            <p:cNvPr id="4" name="Rectangle 3">
              <a:extLst>
                <a:ext uri="{FF2B5EF4-FFF2-40B4-BE49-F238E27FC236}">
                  <a16:creationId xmlns:a16="http://schemas.microsoft.com/office/drawing/2014/main" id="{C61E978F-FC7D-9FAF-D18A-3B1D4071EED7}"/>
                </a:ext>
              </a:extLst>
            </p:cNvPr>
            <p:cNvSpPr/>
            <p:nvPr/>
          </p:nvSpPr>
          <p:spPr>
            <a:xfrm>
              <a:off x="0" y="6136640"/>
              <a:ext cx="12192000" cy="431776"/>
            </a:xfrm>
            <a:prstGeom prst="rect">
              <a:avLst/>
            </a:prstGeom>
            <a:solidFill>
              <a:srgbClr val="00376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6" dirty="0">
                <a:latin typeface="Lato" panose="020F0502020204030203" pitchFamily="34" charset="0"/>
              </a:endParaRPr>
            </a:p>
          </p:txBody>
        </p:sp>
        <p:cxnSp>
          <p:nvCxnSpPr>
            <p:cNvPr id="5" name="Straight Connector 4">
              <a:extLst>
                <a:ext uri="{FF2B5EF4-FFF2-40B4-BE49-F238E27FC236}">
                  <a16:creationId xmlns:a16="http://schemas.microsoft.com/office/drawing/2014/main" id="{3D7A3814-DD07-6A5D-E9CF-32DCDC6C67A0}"/>
                </a:ext>
              </a:extLst>
            </p:cNvPr>
            <p:cNvCxnSpPr/>
            <p:nvPr/>
          </p:nvCxnSpPr>
          <p:spPr>
            <a:xfrm>
              <a:off x="0" y="613664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3ED408F-B8F5-FC37-1990-A039033BA4EA}"/>
              </a:ext>
            </a:extLst>
          </p:cNvPr>
          <p:cNvSpPr txBox="1"/>
          <p:nvPr/>
        </p:nvSpPr>
        <p:spPr>
          <a:xfrm>
            <a:off x="428929" y="6224188"/>
            <a:ext cx="8867471" cy="246221"/>
          </a:xfrm>
          <a:prstGeom prst="rect">
            <a:avLst/>
          </a:prstGeom>
          <a:noFill/>
        </p:spPr>
        <p:txBody>
          <a:bodyPr wrap="square" lIns="0" tIns="0" rIns="0" bIns="0" rtlCol="0">
            <a:spAutoFit/>
          </a:bodyPr>
          <a:lstStyle/>
          <a:p>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Name | </a:t>
            </a:r>
            <a:r>
              <a:rPr lang="en-US" sz="1600" dirty="0">
                <a:solidFill>
                  <a:schemeClr val="bg1"/>
                </a:solidFill>
                <a:latin typeface="Lato Light" panose="020F0302020204030203" pitchFamily="34" charset="77"/>
                <a:ea typeface="Lato" panose="020F0502020204030203" pitchFamily="34" charset="0"/>
                <a:cs typeface="Lato" panose="020F0502020204030203" pitchFamily="34" charset="0"/>
              </a:rPr>
              <a:t>Presenter Name and Title</a:t>
            </a:r>
          </a:p>
        </p:txBody>
      </p:sp>
      <p:pic>
        <p:nvPicPr>
          <p:cNvPr id="8" name="Picture 7">
            <a:extLst>
              <a:ext uri="{FF2B5EF4-FFF2-40B4-BE49-F238E27FC236}">
                <a16:creationId xmlns:a16="http://schemas.microsoft.com/office/drawing/2014/main" id="{0A489851-5AF7-EBB5-D029-BCF930C03C87}"/>
              </a:ext>
            </a:extLst>
          </p:cNvPr>
          <p:cNvPicPr>
            <a:picLocks noChangeAspect="1"/>
          </p:cNvPicPr>
          <p:nvPr/>
        </p:nvPicPr>
        <p:blipFill>
          <a:blip r:embed="rId3" cstate="print">
            <a:extLst>
              <a:ext uri="{28A0092B-C50C-407E-A947-70E740481C1C}">
                <a14:useLocalDpi xmlns:a14="http://schemas.microsoft.com/office/drawing/2010/main" val="0"/>
              </a:ext>
            </a:extLst>
          </a:blip>
          <a:srcRect t="23467" b="23467"/>
          <a:stretch/>
        </p:blipFill>
        <p:spPr>
          <a:xfrm>
            <a:off x="3364670" y="1676400"/>
            <a:ext cx="5462660" cy="1041899"/>
          </a:xfrm>
          <a:prstGeom prst="rect">
            <a:avLst/>
          </a:prstGeom>
        </p:spPr>
      </p:pic>
      <p:sp>
        <p:nvSpPr>
          <p:cNvPr id="2" name="TextBox 5">
            <a:extLst>
              <a:ext uri="{FF2B5EF4-FFF2-40B4-BE49-F238E27FC236}">
                <a16:creationId xmlns:a16="http://schemas.microsoft.com/office/drawing/2014/main" id="{D76F4714-02C7-BF31-045E-D7D18AAC22F1}"/>
              </a:ext>
            </a:extLst>
          </p:cNvPr>
          <p:cNvSpPr txBox="1"/>
          <p:nvPr/>
        </p:nvSpPr>
        <p:spPr>
          <a:xfrm>
            <a:off x="3182673" y="3235101"/>
            <a:ext cx="5826654" cy="387798"/>
          </a:xfrm>
          <a:prstGeom prst="rect">
            <a:avLst/>
          </a:prstGeom>
          <a:noFill/>
        </p:spPr>
        <p:txBody>
          <a:bodyPr wrap="square" lIns="0" tIns="0" rIns="0" bIns="0" rtlCol="0">
            <a:spAutoFit/>
          </a:bodyPr>
          <a:lstStyle>
            <a:defPPr>
              <a:defRPr kern="0"/>
            </a:defPPr>
          </a:lstStyle>
          <a:p>
            <a:pPr algn="ctr">
              <a:lnSpc>
                <a:spcPct val="90000"/>
              </a:lnSpc>
            </a:pPr>
            <a:r>
              <a:rPr lang="en-US" sz="2800" spc="-100" dirty="0">
                <a:solidFill>
                  <a:srgbClr val="003764"/>
                </a:solidFill>
                <a:latin typeface="Playfair Display" pitchFamily="2" charset="77"/>
                <a:ea typeface="Lato" panose="020F0502020204030203" pitchFamily="34" charset="0"/>
                <a:cs typeface="Lato" panose="020F0502020204030203" pitchFamily="34" charset="0"/>
              </a:rPr>
              <a:t>Budgeting Basics</a:t>
            </a:r>
          </a:p>
        </p:txBody>
      </p:sp>
    </p:spTree>
    <p:extLst>
      <p:ext uri="{BB962C8B-B14F-4D97-AF65-F5344CB8AC3E}">
        <p14:creationId xmlns:p14="http://schemas.microsoft.com/office/powerpoint/2010/main" val="64247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10</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Determine exactly where your money is going (difficult) and where it comes from (easier).</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Understand Your Numbers</a:t>
            </a:r>
            <a:endParaRPr dirty="0"/>
          </a:p>
        </p:txBody>
      </p:sp>
      <p:sp>
        <p:nvSpPr>
          <p:cNvPr id="3" name="TextBox 3">
            <a:extLst>
              <a:ext uri="{FF2B5EF4-FFF2-40B4-BE49-F238E27FC236}">
                <a16:creationId xmlns:a16="http://schemas.microsoft.com/office/drawing/2014/main" id="{ABBE46BA-FC89-C840-88E2-64FD469E00F0}"/>
              </a:ext>
            </a:extLst>
          </p:cNvPr>
          <p:cNvSpPr txBox="1"/>
          <p:nvPr/>
        </p:nvSpPr>
        <p:spPr>
          <a:xfrm>
            <a:off x="563798" y="2067089"/>
            <a:ext cx="11064404" cy="229293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Identify which expenses are Fixed each month and which are Variable.</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Identify Irregular expenses that might occur annually, not monthly.</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Extra </a:t>
            </a:r>
            <a:r>
              <a:rPr lang="en-US" sz="1200" u="sng" dirty="0">
                <a:solidFill>
                  <a:srgbClr val="54575A"/>
                </a:solidFill>
                <a:latin typeface="Lato" panose="020F0502020204030203" pitchFamily="34" charset="0"/>
                <a:ea typeface="Lato" panose="020F0502020204030203" pitchFamily="34" charset="0"/>
                <a:cs typeface="Lato" panose="020F0502020204030203" pitchFamily="34" charset="0"/>
              </a:rPr>
              <a:t>spending</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on birthdays, holidays, or family vacations.</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Extra </a:t>
            </a:r>
            <a:r>
              <a:rPr lang="en-US" sz="1200" u="sng" dirty="0">
                <a:solidFill>
                  <a:srgbClr val="54575A"/>
                </a:solidFill>
                <a:latin typeface="Lato" panose="020F0502020204030203" pitchFamily="34" charset="0"/>
                <a:ea typeface="Lato" panose="020F0502020204030203" pitchFamily="34" charset="0"/>
                <a:cs typeface="Lato" panose="020F0502020204030203" pitchFamily="34" charset="0"/>
              </a:rPr>
              <a:t>expenses</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for property taxes, insurance premiums, or medical exams.</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Identify which expenses are Wants and which are Needs.</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Needs include expenses related to basic food, shelter, and clothing.</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Wants include most other expenses.</a:t>
            </a:r>
          </a:p>
        </p:txBody>
      </p:sp>
    </p:spTree>
    <p:extLst>
      <p:ext uri="{BB962C8B-B14F-4D97-AF65-F5344CB8AC3E}">
        <p14:creationId xmlns:p14="http://schemas.microsoft.com/office/powerpoint/2010/main" val="240360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1441278"/>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8" name="object 8"/>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11</a:t>
            </a:fld>
            <a:endParaRPr spc="-25"/>
          </a:p>
        </p:txBody>
      </p:sp>
      <p:sp>
        <p:nvSpPr>
          <p:cNvPr id="7" name="object 7"/>
          <p:cNvSpPr txBox="1"/>
          <p:nvPr/>
        </p:nvSpPr>
        <p:spPr>
          <a:xfrm>
            <a:off x="593920" y="2780284"/>
            <a:ext cx="3312160" cy="510396"/>
          </a:xfrm>
          <a:prstGeom prst="rect">
            <a:avLst/>
          </a:prstGeom>
        </p:spPr>
        <p:txBody>
          <a:bodyPr vert="horz" wrap="square" lIns="0" tIns="22860" rIns="0" bIns="0" rtlCol="0">
            <a:spAutoFit/>
          </a:bodyPr>
          <a:lstStyle/>
          <a:p>
            <a:pPr marL="12700" marR="5080">
              <a:lnSpc>
                <a:spcPts val="1900"/>
              </a:lnSpc>
              <a:spcBef>
                <a:spcPts val="180"/>
              </a:spcBef>
            </a:pPr>
            <a:r>
              <a:rPr lang="en-US" sz="1600" spc="-25" dirty="0">
                <a:solidFill>
                  <a:srgbClr val="A12B2A"/>
                </a:solidFill>
                <a:latin typeface="Lato" panose="020F0502020204030203" pitchFamily="34" charset="0"/>
                <a:cs typeface="Lato" panose="020F0502020204030203" pitchFamily="34" charset="0"/>
              </a:rPr>
              <a:t>What philosophy, approach, and tools work for you? </a:t>
            </a:r>
            <a:endParaRPr sz="1600" dirty="0">
              <a:solidFill>
                <a:srgbClr val="A12B2A"/>
              </a:solidFill>
              <a:latin typeface="Lato" panose="020F0502020204030203" pitchFamily="34" charset="0"/>
              <a:cs typeface="Lato" panose="020F0502020204030203" pitchFamily="34" charset="0"/>
            </a:endParaRPr>
          </a:p>
        </p:txBody>
      </p:sp>
      <p:pic>
        <p:nvPicPr>
          <p:cNvPr id="9" name="object 3">
            <a:extLst>
              <a:ext uri="{FF2B5EF4-FFF2-40B4-BE49-F238E27FC236}">
                <a16:creationId xmlns:a16="http://schemas.microsoft.com/office/drawing/2014/main" id="{FD42ECD3-2D8D-5895-26CF-711DCA627B0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3" name="object 4">
            <a:extLst>
              <a:ext uri="{FF2B5EF4-FFF2-40B4-BE49-F238E27FC236}">
                <a16:creationId xmlns:a16="http://schemas.microsoft.com/office/drawing/2014/main" id="{F0EF1C54-0754-DE24-DA19-E547A3EDBD7D}"/>
              </a:ext>
            </a:extLst>
          </p:cNvPr>
          <p:cNvSpPr txBox="1">
            <a:spLocks noGrp="1"/>
          </p:cNvSpPr>
          <p:nvPr>
            <p:ph type="title"/>
          </p:nvPr>
        </p:nvSpPr>
        <p:spPr>
          <a:xfrm>
            <a:off x="620185" y="1194722"/>
            <a:ext cx="3570815" cy="1559914"/>
          </a:xfrm>
          <a:prstGeom prst="rect">
            <a:avLst/>
          </a:prstGeom>
        </p:spPr>
        <p:txBody>
          <a:bodyPr vert="horz" wrap="square" lIns="0" tIns="351028" rIns="0" bIns="0" rtlCol="0">
            <a:spAutoFit/>
          </a:bodyPr>
          <a:lstStyle/>
          <a:p>
            <a:pPr marL="12700">
              <a:lnSpc>
                <a:spcPts val="4700"/>
              </a:lnSpc>
            </a:pPr>
            <a:r>
              <a:rPr lang="en-US" spc="-20" dirty="0"/>
              <a:t>Find What Works For You</a:t>
            </a:r>
            <a:endParaRPr sz="1600" dirty="0">
              <a:solidFill>
                <a:srgbClr val="A12B2A"/>
              </a:solidFill>
              <a:latin typeface="Lato" panose="020F0502020204030203" pitchFamily="34" charset="0"/>
              <a:cs typeface="Lato" panose="020F0502020204030203" pitchFamily="34" charset="0"/>
            </a:endParaRPr>
          </a:p>
        </p:txBody>
      </p:sp>
      <p:sp>
        <p:nvSpPr>
          <p:cNvPr id="6" name="TextBox 3">
            <a:extLst>
              <a:ext uri="{FF2B5EF4-FFF2-40B4-BE49-F238E27FC236}">
                <a16:creationId xmlns:a16="http://schemas.microsoft.com/office/drawing/2014/main" id="{0DA477FC-5AF9-2844-8DC8-081A535F1C7D}"/>
              </a:ext>
            </a:extLst>
          </p:cNvPr>
          <p:cNvSpPr txBox="1"/>
          <p:nvPr/>
        </p:nvSpPr>
        <p:spPr>
          <a:xfrm>
            <a:off x="5268311" y="2133600"/>
            <a:ext cx="5806469" cy="301364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You have reviewed your why, so…</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Now identify a few tangible, measurable, monthly goals.</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Include deadlines for the end result and smaller victories along the way.</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Difficult for large goals?  Do some research and/or use a percent of income.</a:t>
            </a:r>
          </a:p>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You understand your numbers, so</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Have that information close at hand to guide you.</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Remember calculate income on an after-tax basis, rather than pre-tax.</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Include note of the type of expenses, like wants vs. needs and fixed vs. variable.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0184" y="747267"/>
            <a:ext cx="6237815" cy="635000"/>
          </a:xfrm>
          <a:prstGeom prst="rect">
            <a:avLst/>
          </a:prstGeom>
        </p:spPr>
        <p:txBody>
          <a:bodyPr vert="horz" wrap="square" lIns="0" tIns="12700" rIns="0" bIns="0" rtlCol="0">
            <a:spAutoFit/>
          </a:bodyPr>
          <a:lstStyle/>
          <a:p>
            <a:pPr marL="12700">
              <a:lnSpc>
                <a:spcPct val="100000"/>
              </a:lnSpc>
              <a:spcBef>
                <a:spcPts val="100"/>
              </a:spcBef>
            </a:pPr>
            <a:r>
              <a:rPr lang="en-US" spc="-95" dirty="0"/>
              <a:t>Find What Works For You</a:t>
            </a:r>
            <a:endParaRPr spc="-20" dirty="0"/>
          </a:p>
        </p:txBody>
      </p:sp>
      <p:sp>
        <p:nvSpPr>
          <p:cNvPr id="3" name="object 3"/>
          <p:cNvSpPr/>
          <p:nvPr/>
        </p:nvSpPr>
        <p:spPr>
          <a:xfrm>
            <a:off x="6355643" y="2314575"/>
            <a:ext cx="5334635" cy="3171825"/>
          </a:xfrm>
          <a:custGeom>
            <a:avLst/>
            <a:gdLst/>
            <a:ahLst/>
            <a:cxnLst/>
            <a:rect l="l" t="t" r="r" b="b"/>
            <a:pathLst>
              <a:path w="5334634" h="2481579">
                <a:moveTo>
                  <a:pt x="0" y="0"/>
                </a:moveTo>
                <a:lnTo>
                  <a:pt x="5334331" y="0"/>
                </a:lnTo>
                <a:lnTo>
                  <a:pt x="5334331" y="2481360"/>
                </a:lnTo>
                <a:lnTo>
                  <a:pt x="0" y="2481360"/>
                </a:lnTo>
                <a:lnTo>
                  <a:pt x="0" y="0"/>
                </a:lnTo>
                <a:close/>
              </a:path>
            </a:pathLst>
          </a:custGeom>
          <a:ln w="9525">
            <a:solidFill>
              <a:srgbClr val="5B7E96"/>
            </a:solidFill>
          </a:ln>
        </p:spPr>
        <p:txBody>
          <a:bodyPr wrap="square" lIns="0" tIns="0" rIns="0" bIns="0" rtlCol="0"/>
          <a:lstStyle/>
          <a:p>
            <a:endParaRPr/>
          </a:p>
        </p:txBody>
      </p:sp>
      <p:sp>
        <p:nvSpPr>
          <p:cNvPr id="4" name="object 4"/>
          <p:cNvSpPr txBox="1"/>
          <p:nvPr/>
        </p:nvSpPr>
        <p:spPr>
          <a:xfrm>
            <a:off x="6355643" y="2314576"/>
            <a:ext cx="5334635" cy="278923"/>
          </a:xfrm>
          <a:prstGeom prst="rect">
            <a:avLst/>
          </a:prstGeom>
          <a:solidFill>
            <a:srgbClr val="003764"/>
          </a:solidFill>
        </p:spPr>
        <p:txBody>
          <a:bodyPr vert="horz" wrap="square" lIns="0" tIns="93345" rIns="0" bIns="0" rtlCol="0" anchor="ctr">
            <a:spAutoFit/>
          </a:bodyPr>
          <a:lstStyle/>
          <a:p>
            <a:pPr marL="168910">
              <a:lnSpc>
                <a:spcPct val="100000"/>
              </a:lnSpc>
              <a:spcBef>
                <a:spcPts val="735"/>
              </a:spcBef>
            </a:pPr>
            <a:r>
              <a:rPr lang="en-US" sz="1200" spc="175" dirty="0">
                <a:solidFill>
                  <a:srgbClr val="F6F8FA"/>
                </a:solidFill>
                <a:latin typeface="Lato" panose="020F0502020204030203" pitchFamily="34" charset="0"/>
                <a:cs typeface="Lato" panose="020F0502020204030203" pitchFamily="34" charset="0"/>
              </a:rPr>
              <a:t>50-30-20 Budget</a:t>
            </a:r>
            <a:endParaRPr sz="1200" dirty="0">
              <a:latin typeface="Lato" panose="020F0502020204030203" pitchFamily="34" charset="0"/>
              <a:cs typeface="Lato" panose="020F0502020204030203" pitchFamily="34" charset="0"/>
            </a:endParaRPr>
          </a:p>
        </p:txBody>
      </p:sp>
      <p:sp>
        <p:nvSpPr>
          <p:cNvPr id="6" name="object 6"/>
          <p:cNvSpPr/>
          <p:nvPr/>
        </p:nvSpPr>
        <p:spPr>
          <a:xfrm>
            <a:off x="624550" y="2314576"/>
            <a:ext cx="5334635" cy="3171824"/>
          </a:xfrm>
          <a:custGeom>
            <a:avLst/>
            <a:gdLst/>
            <a:ahLst/>
            <a:cxnLst/>
            <a:rect l="l" t="t" r="r" b="b"/>
            <a:pathLst>
              <a:path w="5334635" h="2481579">
                <a:moveTo>
                  <a:pt x="0" y="0"/>
                </a:moveTo>
                <a:lnTo>
                  <a:pt x="5334331" y="0"/>
                </a:lnTo>
                <a:lnTo>
                  <a:pt x="5334331" y="2481360"/>
                </a:lnTo>
                <a:lnTo>
                  <a:pt x="0" y="2481360"/>
                </a:lnTo>
                <a:lnTo>
                  <a:pt x="0" y="0"/>
                </a:lnTo>
                <a:close/>
              </a:path>
            </a:pathLst>
          </a:custGeom>
          <a:ln w="9525">
            <a:solidFill>
              <a:srgbClr val="5B7E96"/>
            </a:solidFill>
          </a:ln>
        </p:spPr>
        <p:txBody>
          <a:bodyPr wrap="square" lIns="0" tIns="0" rIns="0" bIns="0" rtlCol="0"/>
          <a:lstStyle/>
          <a:p>
            <a:endParaRPr/>
          </a:p>
        </p:txBody>
      </p:sp>
      <p:sp>
        <p:nvSpPr>
          <p:cNvPr id="7" name="object 7"/>
          <p:cNvSpPr txBox="1"/>
          <p:nvPr/>
        </p:nvSpPr>
        <p:spPr>
          <a:xfrm>
            <a:off x="624550" y="2314576"/>
            <a:ext cx="5334635" cy="278923"/>
          </a:xfrm>
          <a:prstGeom prst="rect">
            <a:avLst/>
          </a:prstGeom>
          <a:solidFill>
            <a:srgbClr val="003764"/>
          </a:solidFill>
        </p:spPr>
        <p:txBody>
          <a:bodyPr vert="horz" wrap="square" lIns="0" tIns="93345" rIns="0" bIns="0" rtlCol="0">
            <a:spAutoFit/>
          </a:bodyPr>
          <a:lstStyle/>
          <a:p>
            <a:pPr marL="168910">
              <a:lnSpc>
                <a:spcPct val="100000"/>
              </a:lnSpc>
              <a:spcBef>
                <a:spcPts val="735"/>
              </a:spcBef>
            </a:pPr>
            <a:r>
              <a:rPr lang="en-US" sz="1200" spc="145" dirty="0">
                <a:solidFill>
                  <a:srgbClr val="F6F8FA"/>
                </a:solidFill>
                <a:latin typeface="Lato" panose="020F0502020204030203" pitchFamily="34" charset="0"/>
                <a:cs typeface="Lato" panose="020F0502020204030203" pitchFamily="34" charset="0"/>
              </a:rPr>
              <a:t>Zero-Based Budget	</a:t>
            </a:r>
            <a:endParaRPr sz="1200" dirty="0">
              <a:latin typeface="Lato" panose="020F0502020204030203" pitchFamily="34" charset="0"/>
              <a:cs typeface="Lato" panose="020F0502020204030203" pitchFamily="34" charset="0"/>
            </a:endParaRPr>
          </a:p>
        </p:txBody>
      </p:sp>
      <p:sp>
        <p:nvSpPr>
          <p:cNvPr id="10" name="object 10"/>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38100">
              <a:lnSpc>
                <a:spcPct val="100000"/>
              </a:lnSpc>
              <a:spcBef>
                <a:spcPts val="100"/>
              </a:spcBef>
            </a:pPr>
            <a:fld id="{81D60167-4931-47E6-BA6A-407CBD079E47}" type="slidenum">
              <a:rPr spc="-25" dirty="0"/>
              <a:t>12</a:t>
            </a:fld>
            <a:endParaRPr spc="-25" dirty="0"/>
          </a:p>
        </p:txBody>
      </p:sp>
      <p:sp>
        <p:nvSpPr>
          <p:cNvPr id="8" name="object 8"/>
          <p:cNvSpPr txBox="1"/>
          <p:nvPr/>
        </p:nvSpPr>
        <p:spPr>
          <a:xfrm>
            <a:off x="685800" y="2706688"/>
            <a:ext cx="5268622" cy="2215991"/>
          </a:xfrm>
          <a:prstGeom prst="rect">
            <a:avLst/>
          </a:prstGeom>
          <a:solidFill>
            <a:srgbClr val="F6FAFB"/>
          </a:solidFill>
        </p:spPr>
        <p:txBody>
          <a:bodyPr vert="horz" wrap="square" lIns="0" tIns="142240" rIns="0" bIns="0" rtlCol="0">
            <a:spAutoFit/>
          </a:bodyPr>
          <a:lstStyle/>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Promoted by Dave Ramsey.​</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Focuses on making income minus outflows equal $0.​</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 Assigns every dollar a job, including savings and other spending categories.​</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Pro: Helpful to avoid overspending or reaching specific goals.​</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Con: May be overly restrictive for some.</a:t>
            </a:r>
            <a:endParaRPr lang="en-US" sz="1400" dirty="0">
              <a:latin typeface="Lato" panose="020F0502020204030203" pitchFamily="34" charset="0"/>
              <a:cs typeface="Lato" panose="020F0502020204030203" pitchFamily="34" charset="0"/>
            </a:endParaRPr>
          </a:p>
        </p:txBody>
      </p:sp>
      <p:sp>
        <p:nvSpPr>
          <p:cNvPr id="9" name="object 9"/>
          <p:cNvSpPr txBox="1"/>
          <p:nvPr/>
        </p:nvSpPr>
        <p:spPr>
          <a:xfrm>
            <a:off x="612572" y="1524508"/>
            <a:ext cx="6474028" cy="259045"/>
          </a:xfrm>
          <a:prstGeom prst="rect">
            <a:avLst/>
          </a:prstGeom>
        </p:spPr>
        <p:txBody>
          <a:bodyPr vert="horz" wrap="square" lIns="0" tIns="12700" rIns="0" bIns="0" rtlCol="0">
            <a:spAutoFit/>
          </a:bodyPr>
          <a:lstStyle/>
          <a:p>
            <a:pPr marL="12700">
              <a:lnSpc>
                <a:spcPct val="100000"/>
              </a:lnSpc>
              <a:spcBef>
                <a:spcPts val="100"/>
              </a:spcBef>
            </a:pPr>
            <a:r>
              <a:rPr lang="en-US" sz="1600" spc="-25" dirty="0">
                <a:solidFill>
                  <a:srgbClr val="A12B2A"/>
                </a:solidFill>
                <a:latin typeface="Lato" panose="020F0502020204030203" pitchFamily="34" charset="0"/>
                <a:cs typeface="Lato" panose="020F0502020204030203" pitchFamily="34" charset="0"/>
              </a:rPr>
              <a:t>There are several commonly-used approaches. Here are two examples:</a:t>
            </a:r>
            <a:endParaRPr sz="1600" dirty="0">
              <a:solidFill>
                <a:srgbClr val="A12B2A"/>
              </a:solidFill>
              <a:latin typeface="Lato" panose="020F0502020204030203" pitchFamily="34" charset="0"/>
              <a:cs typeface="Lato" panose="020F0502020204030203" pitchFamily="34" charset="0"/>
            </a:endParaRPr>
          </a:p>
        </p:txBody>
      </p:sp>
      <p:sp>
        <p:nvSpPr>
          <p:cNvPr id="11" name="object 8">
            <a:extLst>
              <a:ext uri="{FF2B5EF4-FFF2-40B4-BE49-F238E27FC236}">
                <a16:creationId xmlns:a16="http://schemas.microsoft.com/office/drawing/2014/main" id="{DF00E1E9-75FB-FC34-D174-07CA386FB600}"/>
              </a:ext>
            </a:extLst>
          </p:cNvPr>
          <p:cNvSpPr txBox="1"/>
          <p:nvPr/>
        </p:nvSpPr>
        <p:spPr>
          <a:xfrm>
            <a:off x="6418608" y="2623876"/>
            <a:ext cx="5268622" cy="2646878"/>
          </a:xfrm>
          <a:prstGeom prst="rect">
            <a:avLst/>
          </a:prstGeom>
          <a:solidFill>
            <a:srgbClr val="F6FAFB"/>
          </a:solidFill>
        </p:spPr>
        <p:txBody>
          <a:bodyPr vert="horz" wrap="square" lIns="0" tIns="142240" rIns="0" bIns="0" rtlCol="0">
            <a:spAutoFit/>
          </a:bodyPr>
          <a:lstStyle/>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Recommended by Sen. Elizabeth Warren of Massachusetts.​</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Represents the percentage of income used for needs, wants, and savings.​</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 Automating savings can be particularly helpful with this approach.​</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Pro: Usually allows for greater flexibility.​</a:t>
            </a:r>
          </a:p>
          <a:p>
            <a:pPr marL="450215" marR="238760" indent="-285750">
              <a:lnSpc>
                <a:spcPct val="100000"/>
              </a:lnSpc>
              <a:spcBef>
                <a:spcPts val="1120"/>
              </a:spcBef>
              <a:buClr>
                <a:srgbClr val="A12B2A"/>
              </a:buClr>
              <a:buSzPct val="128571"/>
              <a:buFont typeface="Adobe Clean SemiCondensed"/>
              <a:buChar char="✓"/>
              <a:tabLst>
                <a:tab pos="450850" algn="l"/>
              </a:tabLst>
            </a:pPr>
            <a:r>
              <a:rPr lang="en-US" sz="1400" dirty="0">
                <a:solidFill>
                  <a:srgbClr val="54575A"/>
                </a:solidFill>
                <a:latin typeface="Lato" panose="020F0502020204030203" pitchFamily="34" charset="0"/>
                <a:cs typeface="Lato" panose="020F0502020204030203" pitchFamily="34" charset="0"/>
              </a:rPr>
              <a:t>Con: May leave more room for overspending in some areas.</a:t>
            </a:r>
            <a:endParaRPr lang="en-US" sz="1400" dirty="0">
              <a:latin typeface="Lato" panose="020F0502020204030203" pitchFamily="34" charset="0"/>
              <a:cs typeface="Lato" panose="020F050202020403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3764"/>
          </a:solidFill>
        </p:spPr>
        <p:txBody>
          <a:bodyPr wrap="square" lIns="0" tIns="0" rIns="0" bIns="0" rtlCol="0"/>
          <a:lstStyle/>
          <a:p>
            <a:endParaRPr/>
          </a:p>
        </p:txBody>
      </p:sp>
      <p:sp>
        <p:nvSpPr>
          <p:cNvPr id="4" name="object 4"/>
          <p:cNvSpPr txBox="1"/>
          <p:nvPr/>
        </p:nvSpPr>
        <p:spPr>
          <a:xfrm>
            <a:off x="2743200" y="2895600"/>
            <a:ext cx="7065009" cy="864467"/>
          </a:xfrm>
          <a:prstGeom prst="rect">
            <a:avLst/>
          </a:prstGeom>
        </p:spPr>
        <p:txBody>
          <a:bodyPr vert="horz" wrap="square" lIns="0" tIns="19685" rIns="0" bIns="0" rtlCol="0">
            <a:spAutoFit/>
          </a:bodyPr>
          <a:lstStyle/>
          <a:p>
            <a:pPr marL="12700" marR="5080" indent="-3810" algn="ctr">
              <a:lnSpc>
                <a:spcPct val="98300"/>
              </a:lnSpc>
              <a:spcBef>
                <a:spcPts val="155"/>
              </a:spcBef>
            </a:pPr>
            <a:r>
              <a:rPr lang="en-US" sz="2800" dirty="0">
                <a:solidFill>
                  <a:srgbClr val="FFFFFF"/>
                </a:solidFill>
                <a:latin typeface="Playfair Display" pitchFamily="2" charset="77"/>
                <a:cs typeface="Cambria"/>
              </a:rPr>
              <a:t>Remember, the best budget is the one you actually use. </a:t>
            </a:r>
            <a:endParaRPr sz="2800" dirty="0">
              <a:latin typeface="Playfair Display" pitchFamily="2" charset="77"/>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1441278"/>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8" name="object 8"/>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14</a:t>
            </a:fld>
            <a:endParaRPr spc="-25"/>
          </a:p>
        </p:txBody>
      </p:sp>
      <p:sp>
        <p:nvSpPr>
          <p:cNvPr id="7" name="object 7"/>
          <p:cNvSpPr txBox="1"/>
          <p:nvPr/>
        </p:nvSpPr>
        <p:spPr>
          <a:xfrm>
            <a:off x="593920" y="2780284"/>
            <a:ext cx="3312160" cy="510396"/>
          </a:xfrm>
          <a:prstGeom prst="rect">
            <a:avLst/>
          </a:prstGeom>
        </p:spPr>
        <p:txBody>
          <a:bodyPr vert="horz" wrap="square" lIns="0" tIns="22860" rIns="0" bIns="0" rtlCol="0">
            <a:spAutoFit/>
          </a:bodyPr>
          <a:lstStyle/>
          <a:p>
            <a:pPr marL="12700" marR="5080">
              <a:lnSpc>
                <a:spcPts val="1900"/>
              </a:lnSpc>
              <a:spcBef>
                <a:spcPts val="180"/>
              </a:spcBef>
            </a:pPr>
            <a:r>
              <a:rPr lang="en-US" sz="1600" spc="-25" dirty="0">
                <a:solidFill>
                  <a:srgbClr val="A12B2A"/>
                </a:solidFill>
                <a:latin typeface="Lato" panose="020F0502020204030203" pitchFamily="34" charset="0"/>
                <a:cs typeface="Lato" panose="020F0502020204030203" pitchFamily="34" charset="0"/>
              </a:rPr>
              <a:t>What philosophy, approach, and tools work for you? </a:t>
            </a:r>
            <a:endParaRPr sz="1600" dirty="0">
              <a:solidFill>
                <a:srgbClr val="A12B2A"/>
              </a:solidFill>
              <a:latin typeface="Lato" panose="020F0502020204030203" pitchFamily="34" charset="0"/>
              <a:cs typeface="Lato" panose="020F0502020204030203" pitchFamily="34" charset="0"/>
            </a:endParaRPr>
          </a:p>
        </p:txBody>
      </p:sp>
      <p:pic>
        <p:nvPicPr>
          <p:cNvPr id="9" name="object 3">
            <a:extLst>
              <a:ext uri="{FF2B5EF4-FFF2-40B4-BE49-F238E27FC236}">
                <a16:creationId xmlns:a16="http://schemas.microsoft.com/office/drawing/2014/main" id="{FD42ECD3-2D8D-5895-26CF-711DCA627B0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3" name="object 4">
            <a:extLst>
              <a:ext uri="{FF2B5EF4-FFF2-40B4-BE49-F238E27FC236}">
                <a16:creationId xmlns:a16="http://schemas.microsoft.com/office/drawing/2014/main" id="{F0EF1C54-0754-DE24-DA19-E547A3EDBD7D}"/>
              </a:ext>
            </a:extLst>
          </p:cNvPr>
          <p:cNvSpPr txBox="1">
            <a:spLocks noGrp="1"/>
          </p:cNvSpPr>
          <p:nvPr>
            <p:ph type="title"/>
          </p:nvPr>
        </p:nvSpPr>
        <p:spPr>
          <a:xfrm>
            <a:off x="620185" y="1194722"/>
            <a:ext cx="3570815" cy="1559914"/>
          </a:xfrm>
          <a:prstGeom prst="rect">
            <a:avLst/>
          </a:prstGeom>
        </p:spPr>
        <p:txBody>
          <a:bodyPr vert="horz" wrap="square" lIns="0" tIns="351028" rIns="0" bIns="0" rtlCol="0">
            <a:spAutoFit/>
          </a:bodyPr>
          <a:lstStyle/>
          <a:p>
            <a:pPr marL="12700">
              <a:lnSpc>
                <a:spcPts val="4700"/>
              </a:lnSpc>
            </a:pPr>
            <a:r>
              <a:rPr lang="en-US" spc="-20" dirty="0"/>
              <a:t>Find What Works For You</a:t>
            </a:r>
            <a:endParaRPr sz="1600" dirty="0">
              <a:solidFill>
                <a:srgbClr val="A12B2A"/>
              </a:solidFill>
              <a:latin typeface="Lato" panose="020F0502020204030203" pitchFamily="34" charset="0"/>
              <a:cs typeface="Lato" panose="020F0502020204030203" pitchFamily="34" charset="0"/>
            </a:endParaRPr>
          </a:p>
        </p:txBody>
      </p:sp>
      <p:sp>
        <p:nvSpPr>
          <p:cNvPr id="5" name="TextBox 3">
            <a:extLst>
              <a:ext uri="{FF2B5EF4-FFF2-40B4-BE49-F238E27FC236}">
                <a16:creationId xmlns:a16="http://schemas.microsoft.com/office/drawing/2014/main" id="{0DA477FC-5AF9-2844-8DC8-081A535F1C7D}"/>
              </a:ext>
            </a:extLst>
          </p:cNvPr>
          <p:cNvSpPr txBox="1"/>
          <p:nvPr/>
        </p:nvSpPr>
        <p:spPr>
          <a:xfrm>
            <a:off x="5377531" y="1783857"/>
            <a:ext cx="5806469" cy="194155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Finally, there are countless tools available to help create and manage a budget.</a:t>
            </a:r>
          </a:p>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Financial websites and apps can be extremely helpful.</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Tools available on websites where you bank or invest.</a:t>
            </a:r>
          </a:p>
          <a:p>
            <a:pPr marL="742950" lvl="1"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Personal finance apps, such as Mint, NerdWallet, </a:t>
            </a:r>
            <a:r>
              <a:rPr lang="en-US" sz="1200" dirty="0" err="1">
                <a:solidFill>
                  <a:srgbClr val="54575A"/>
                </a:solidFill>
                <a:latin typeface="Lato" panose="020F0502020204030203" pitchFamily="34" charset="0"/>
                <a:ea typeface="Lato" panose="020F0502020204030203" pitchFamily="34" charset="0"/>
                <a:cs typeface="Lato" panose="020F0502020204030203" pitchFamily="34" charset="0"/>
              </a:rPr>
              <a:t>PocketGuard</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YNAB, etc.</a:t>
            </a:r>
          </a:p>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Traditional spreadsheets, such as Excel, may be just as useful for some.</a:t>
            </a:r>
          </a:p>
          <a:p>
            <a:pPr marL="285750" lvl="0" indent="-285750">
              <a:spcAft>
                <a:spcPts val="130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Envelope method to allocate cash up front and physically limit spending</a:t>
            </a:r>
          </a:p>
        </p:txBody>
      </p:sp>
    </p:spTree>
    <p:extLst>
      <p:ext uri="{BB962C8B-B14F-4D97-AF65-F5344CB8AC3E}">
        <p14:creationId xmlns:p14="http://schemas.microsoft.com/office/powerpoint/2010/main" val="17264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15</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Monitor your progress each month and make adjustments</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Monitor and Adjust</a:t>
            </a:r>
            <a:endParaRPr dirty="0"/>
          </a:p>
        </p:txBody>
      </p:sp>
      <p:sp>
        <p:nvSpPr>
          <p:cNvPr id="5" name="TextBox 3">
            <a:extLst>
              <a:ext uri="{FF2B5EF4-FFF2-40B4-BE49-F238E27FC236}">
                <a16:creationId xmlns:a16="http://schemas.microsoft.com/office/drawing/2014/main" id="{ABBE46BA-FC89-C840-88E2-64FD469E00F0}"/>
              </a:ext>
            </a:extLst>
          </p:cNvPr>
          <p:cNvSpPr txBox="1"/>
          <p:nvPr/>
        </p:nvSpPr>
        <p:spPr>
          <a:xfrm>
            <a:off x="563798" y="2067089"/>
            <a:ext cx="11064404" cy="229293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Review theory versus practice.  </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Was your budget challenging, but also realistic and reasonable?</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Stretch yourself to be more conscientious but avoid setting yourself up for failure.</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Build in support wherever possible.</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Make your goals public and share them with those close to you</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Schedule reviews monthly or bi-monthly with your family or a friend.</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Find what motivates you and reward yourself.</a:t>
            </a:r>
          </a:p>
        </p:txBody>
      </p:sp>
    </p:spTree>
    <p:extLst>
      <p:ext uri="{BB962C8B-B14F-4D97-AF65-F5344CB8AC3E}">
        <p14:creationId xmlns:p14="http://schemas.microsoft.com/office/powerpoint/2010/main" val="48417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7330440" y="624840"/>
            <a:ext cx="2325624" cy="2325624"/>
          </a:xfrm>
          <a:prstGeom prst="rect">
            <a:avLst/>
          </a:prstGeom>
        </p:spPr>
      </p:pic>
      <p:pic>
        <p:nvPicPr>
          <p:cNvPr id="8" name="object 8"/>
          <p:cNvPicPr/>
          <p:nvPr/>
        </p:nvPicPr>
        <p:blipFill>
          <a:blip r:embed="rId3" cstate="print"/>
          <a:stretch>
            <a:fillRect/>
          </a:stretch>
        </p:blipFill>
        <p:spPr>
          <a:xfrm>
            <a:off x="7330440" y="4090415"/>
            <a:ext cx="2325624" cy="2325624"/>
          </a:xfrm>
          <a:prstGeom prst="rect">
            <a:avLst/>
          </a:prstGeom>
        </p:spPr>
      </p:pic>
      <p:sp>
        <p:nvSpPr>
          <p:cNvPr id="11" name="object 11"/>
          <p:cNvSpPr/>
          <p:nvPr/>
        </p:nvSpPr>
        <p:spPr>
          <a:xfrm>
            <a:off x="1017618" y="1981200"/>
            <a:ext cx="781685" cy="0"/>
          </a:xfrm>
          <a:custGeom>
            <a:avLst/>
            <a:gdLst/>
            <a:ahLst/>
            <a:cxnLst/>
            <a:rect l="l" t="t" r="r" b="b"/>
            <a:pathLst>
              <a:path w="781685">
                <a:moveTo>
                  <a:pt x="0" y="0"/>
                </a:moveTo>
                <a:lnTo>
                  <a:pt x="781549" y="0"/>
                </a:lnTo>
              </a:path>
            </a:pathLst>
          </a:custGeom>
          <a:ln w="28576">
            <a:solidFill>
              <a:srgbClr val="A12B2A"/>
            </a:solidFill>
          </a:ln>
        </p:spPr>
        <p:txBody>
          <a:bodyPr wrap="square" lIns="0" tIns="0" rIns="0" bIns="0" rtlCol="0"/>
          <a:lstStyle/>
          <a:p>
            <a:endParaRPr/>
          </a:p>
        </p:txBody>
      </p:sp>
      <p:sp>
        <p:nvSpPr>
          <p:cNvPr id="12" name="object 12"/>
          <p:cNvSpPr txBox="1"/>
          <p:nvPr/>
        </p:nvSpPr>
        <p:spPr>
          <a:xfrm>
            <a:off x="8048571" y="1315579"/>
            <a:ext cx="2084705" cy="289823"/>
          </a:xfrm>
          <a:prstGeom prst="rect">
            <a:avLst/>
          </a:prstGeom>
        </p:spPr>
        <p:txBody>
          <a:bodyPr vert="horz" wrap="square" lIns="0" tIns="43180" rIns="0" bIns="0" rtlCol="0">
            <a:spAutoFit/>
          </a:bodyPr>
          <a:lstStyle/>
          <a:p>
            <a:pPr marL="12700">
              <a:lnSpc>
                <a:spcPct val="100000"/>
              </a:lnSpc>
              <a:spcBef>
                <a:spcPts val="340"/>
              </a:spcBef>
            </a:pPr>
            <a:r>
              <a:rPr lang="en-US" sz="1600" dirty="0">
                <a:solidFill>
                  <a:srgbClr val="A12B2A"/>
                </a:solidFill>
                <a:latin typeface="Lato" panose="020F0502020204030203" pitchFamily="34" charset="0"/>
                <a:cs typeface="Lato" panose="020F0502020204030203" pitchFamily="34" charset="0"/>
              </a:rPr>
              <a:t>Reduce Expenses</a:t>
            </a:r>
          </a:p>
        </p:txBody>
      </p:sp>
      <p:sp>
        <p:nvSpPr>
          <p:cNvPr id="14" name="object 14"/>
          <p:cNvSpPr txBox="1">
            <a:spLocks noGrp="1"/>
          </p:cNvSpPr>
          <p:nvPr>
            <p:ph type="title"/>
          </p:nvPr>
        </p:nvSpPr>
        <p:spPr>
          <a:xfrm>
            <a:off x="6669158" y="1143578"/>
            <a:ext cx="635975" cy="635000"/>
          </a:xfrm>
          <a:prstGeom prst="rect">
            <a:avLst/>
          </a:prstGeom>
        </p:spPr>
        <p:txBody>
          <a:bodyPr vert="horz" wrap="square" lIns="0" tIns="12700" rIns="0" bIns="0" rtlCol="0">
            <a:spAutoFit/>
          </a:bodyPr>
          <a:lstStyle/>
          <a:p>
            <a:pPr marL="12700">
              <a:lnSpc>
                <a:spcPct val="100000"/>
              </a:lnSpc>
              <a:spcBef>
                <a:spcPts val="100"/>
              </a:spcBef>
            </a:pPr>
            <a:r>
              <a:rPr lang="en-US" b="1" spc="-25" dirty="0">
                <a:solidFill>
                  <a:srgbClr val="B7C7D3"/>
                </a:solidFill>
                <a:cs typeface="Calibri"/>
              </a:rPr>
              <a:t>01</a:t>
            </a:r>
          </a:p>
        </p:txBody>
      </p:sp>
      <p:sp>
        <p:nvSpPr>
          <p:cNvPr id="15" name="object 15"/>
          <p:cNvSpPr txBox="1"/>
          <p:nvPr/>
        </p:nvSpPr>
        <p:spPr>
          <a:xfrm>
            <a:off x="8051459" y="3046842"/>
            <a:ext cx="2084705" cy="293029"/>
          </a:xfrm>
          <a:prstGeom prst="rect">
            <a:avLst/>
          </a:prstGeom>
        </p:spPr>
        <p:txBody>
          <a:bodyPr vert="horz" wrap="square" lIns="0" tIns="46355" rIns="0" bIns="0" rtlCol="0">
            <a:spAutoFit/>
          </a:bodyPr>
          <a:lstStyle/>
          <a:p>
            <a:pPr marL="12700">
              <a:lnSpc>
                <a:spcPct val="100000"/>
              </a:lnSpc>
              <a:spcBef>
                <a:spcPts val="365"/>
              </a:spcBef>
            </a:pPr>
            <a:r>
              <a:rPr lang="en-US" sz="1600" dirty="0">
                <a:solidFill>
                  <a:srgbClr val="A12B2A"/>
                </a:solidFill>
                <a:latin typeface="Lato" panose="020F0502020204030203" pitchFamily="34" charset="0"/>
                <a:cs typeface="Lato" panose="020F0502020204030203" pitchFamily="34" charset="0"/>
              </a:rPr>
              <a:t>Increase Income</a:t>
            </a:r>
            <a:endParaRPr sz="1600" dirty="0">
              <a:latin typeface="Lato" panose="020F0502020204030203" pitchFamily="34" charset="0"/>
              <a:cs typeface="Lato" panose="020F0502020204030203" pitchFamily="34" charset="0"/>
            </a:endParaRPr>
          </a:p>
        </p:txBody>
      </p:sp>
      <p:sp>
        <p:nvSpPr>
          <p:cNvPr id="17" name="object 17"/>
          <p:cNvSpPr txBox="1"/>
          <p:nvPr/>
        </p:nvSpPr>
        <p:spPr>
          <a:xfrm>
            <a:off x="6633440" y="2877889"/>
            <a:ext cx="718131" cy="628377"/>
          </a:xfrm>
          <a:prstGeom prst="rect">
            <a:avLst/>
          </a:prstGeom>
        </p:spPr>
        <p:txBody>
          <a:bodyPr vert="horz" wrap="square" lIns="0" tIns="12700" rIns="0" bIns="0" rtlCol="0">
            <a:spAutoFit/>
          </a:bodyPr>
          <a:lstStyle/>
          <a:p>
            <a:pPr marL="12700">
              <a:lnSpc>
                <a:spcPct val="100000"/>
              </a:lnSpc>
              <a:spcBef>
                <a:spcPts val="100"/>
              </a:spcBef>
            </a:pPr>
            <a:r>
              <a:rPr lang="en-US" sz="4000" b="1" spc="285" dirty="0">
                <a:solidFill>
                  <a:srgbClr val="B7C7D3"/>
                </a:solidFill>
                <a:latin typeface="Playfair Display" pitchFamily="2" charset="77"/>
                <a:cs typeface="Calibri"/>
              </a:rPr>
              <a:t>02</a:t>
            </a:r>
            <a:endParaRPr lang="en-US" sz="4000" dirty="0">
              <a:solidFill>
                <a:srgbClr val="B7C7D3"/>
              </a:solidFill>
              <a:latin typeface="Playfair Display" pitchFamily="2" charset="77"/>
              <a:cs typeface="Calibri"/>
            </a:endParaRPr>
          </a:p>
        </p:txBody>
      </p:sp>
      <p:sp>
        <p:nvSpPr>
          <p:cNvPr id="18" name="object 18"/>
          <p:cNvSpPr txBox="1"/>
          <p:nvPr/>
        </p:nvSpPr>
        <p:spPr>
          <a:xfrm>
            <a:off x="8045683" y="4781154"/>
            <a:ext cx="2084705" cy="539250"/>
          </a:xfrm>
          <a:prstGeom prst="rect">
            <a:avLst/>
          </a:prstGeom>
        </p:spPr>
        <p:txBody>
          <a:bodyPr vert="horz" wrap="square" lIns="0" tIns="46355" rIns="0" bIns="0" rtlCol="0">
            <a:spAutoFit/>
          </a:bodyPr>
          <a:lstStyle/>
          <a:p>
            <a:pPr marL="12700">
              <a:lnSpc>
                <a:spcPct val="100000"/>
              </a:lnSpc>
              <a:spcBef>
                <a:spcPts val="365"/>
              </a:spcBef>
            </a:pPr>
            <a:r>
              <a:rPr lang="en-US" sz="1600" dirty="0">
                <a:solidFill>
                  <a:srgbClr val="A12B2A"/>
                </a:solidFill>
                <a:latin typeface="Lato" panose="020F0502020204030203" pitchFamily="34" charset="0"/>
                <a:cs typeface="Lato" panose="020F0502020204030203" pitchFamily="34" charset="0"/>
              </a:rPr>
              <a:t>Tips and Common Pitfalls</a:t>
            </a:r>
            <a:endParaRPr sz="1600" dirty="0">
              <a:latin typeface="Lato" panose="020F0502020204030203" pitchFamily="34" charset="0"/>
              <a:cs typeface="Lato" panose="020F0502020204030203" pitchFamily="34" charset="0"/>
            </a:endParaRPr>
          </a:p>
        </p:txBody>
      </p:sp>
      <p:sp>
        <p:nvSpPr>
          <p:cNvPr id="20" name="object 20"/>
          <p:cNvSpPr txBox="1"/>
          <p:nvPr/>
        </p:nvSpPr>
        <p:spPr>
          <a:xfrm>
            <a:off x="6640076" y="4654873"/>
            <a:ext cx="699793" cy="628377"/>
          </a:xfrm>
          <a:prstGeom prst="rect">
            <a:avLst/>
          </a:prstGeom>
        </p:spPr>
        <p:txBody>
          <a:bodyPr vert="horz" wrap="square" lIns="0" tIns="12700" rIns="0" bIns="0" rtlCol="0">
            <a:spAutoFit/>
          </a:bodyPr>
          <a:lstStyle/>
          <a:p>
            <a:pPr marL="12700">
              <a:lnSpc>
                <a:spcPct val="100000"/>
              </a:lnSpc>
              <a:spcBef>
                <a:spcPts val="100"/>
              </a:spcBef>
            </a:pPr>
            <a:r>
              <a:rPr lang="en-US" sz="4000" b="1" spc="210" dirty="0">
                <a:solidFill>
                  <a:srgbClr val="B7C7D3"/>
                </a:solidFill>
                <a:latin typeface="Playfair Display" pitchFamily="2" charset="77"/>
                <a:cs typeface="Calibri"/>
              </a:rPr>
              <a:t>03</a:t>
            </a:r>
            <a:endParaRPr lang="en-US" sz="4000" dirty="0">
              <a:solidFill>
                <a:srgbClr val="B7C7D3"/>
              </a:solidFill>
              <a:latin typeface="Playfair Display" pitchFamily="2" charset="77"/>
              <a:cs typeface="Calibri"/>
            </a:endParaRPr>
          </a:p>
        </p:txBody>
      </p:sp>
      <p:sp>
        <p:nvSpPr>
          <p:cNvPr id="24" name="object 24"/>
          <p:cNvSpPr txBox="1"/>
          <p:nvPr/>
        </p:nvSpPr>
        <p:spPr>
          <a:xfrm>
            <a:off x="1017618" y="2071116"/>
            <a:ext cx="3329940" cy="628377"/>
          </a:xfrm>
          <a:prstGeom prst="rect">
            <a:avLst/>
          </a:prstGeom>
        </p:spPr>
        <p:txBody>
          <a:bodyPr vert="horz" wrap="square" lIns="0" tIns="12700" rIns="0" bIns="0" rtlCol="0">
            <a:spAutoFit/>
          </a:bodyPr>
          <a:lstStyle/>
          <a:p>
            <a:pPr marL="12700">
              <a:lnSpc>
                <a:spcPct val="100000"/>
              </a:lnSpc>
              <a:spcBef>
                <a:spcPts val="100"/>
              </a:spcBef>
            </a:pPr>
            <a:r>
              <a:rPr lang="en-US" sz="4000" dirty="0">
                <a:solidFill>
                  <a:srgbClr val="003764"/>
                </a:solidFill>
                <a:latin typeface="Playfair Display" pitchFamily="2" charset="77"/>
                <a:cs typeface="Cambria"/>
              </a:rPr>
              <a:t>Now What?</a:t>
            </a:r>
            <a:endParaRPr sz="4000" dirty="0">
              <a:latin typeface="Playfair Display" pitchFamily="2" charset="77"/>
              <a:cs typeface="Cambria"/>
            </a:endParaRPr>
          </a:p>
        </p:txBody>
      </p:sp>
      <p:pic>
        <p:nvPicPr>
          <p:cNvPr id="25" name="object 3">
            <a:extLst>
              <a:ext uri="{FF2B5EF4-FFF2-40B4-BE49-F238E27FC236}">
                <a16:creationId xmlns:a16="http://schemas.microsoft.com/office/drawing/2014/main" id="{CF829BCD-6CE1-EF2F-4BC0-2F2412230F02}"/>
              </a:ext>
            </a:extLst>
          </p:cNvPr>
          <p:cNvPicPr/>
          <p:nvPr/>
        </p:nvPicPr>
        <p:blipFill>
          <a:blip r:embed="rId4"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2" name="Text Placeholder 2">
            <a:extLst>
              <a:ext uri="{FF2B5EF4-FFF2-40B4-BE49-F238E27FC236}">
                <a16:creationId xmlns:a16="http://schemas.microsoft.com/office/drawing/2014/main" id="{8DC8ED34-41F6-2B3D-0840-F51A2A8B5D59}"/>
              </a:ext>
            </a:extLst>
          </p:cNvPr>
          <p:cNvSpPr txBox="1">
            <a:spLocks/>
          </p:cNvSpPr>
          <p:nvPr/>
        </p:nvSpPr>
        <p:spPr>
          <a:xfrm>
            <a:off x="1017618" y="3046842"/>
            <a:ext cx="3097182"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You’ve done all that and aren’t excited about the math. What might you do?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Now What?</a:t>
            </a:r>
          </a:p>
        </p:txBody>
      </p:sp>
      <p:sp>
        <p:nvSpPr>
          <p:cNvPr id="35" name="Text Placeholder 1">
            <a:extLst>
              <a:ext uri="{FF2B5EF4-FFF2-40B4-BE49-F238E27FC236}">
                <a16:creationId xmlns:a16="http://schemas.microsoft.com/office/drawing/2014/main" id="{696FAD27-3BA3-9049-8E94-F492448ACA6D}"/>
              </a:ext>
            </a:extLst>
          </p:cNvPr>
          <p:cNvSpPr txBox="1">
            <a:spLocks/>
          </p:cNvSpPr>
          <p:nvPr/>
        </p:nvSpPr>
        <p:spPr>
          <a:xfrm>
            <a:off x="914400" y="2438400"/>
            <a:ext cx="1219200" cy="923330"/>
          </a:xfrm>
          <a:prstGeom prst="rect">
            <a:avLst/>
          </a:prstGeom>
        </p:spPr>
        <p:txBody>
          <a:bodyPr wrap="square" lIns="0" tIns="0" rIns="0" bIns="0" anchor="ctr" anchorCtr="0">
            <a:spAutoFit/>
          </a:bodyPr>
          <a:lstStyle>
            <a:lvl1pPr marL="0" indent="0" algn="l" defTabSz="914400" rtl="0" eaLnBrk="1" latinLnBrk="0" hangingPunct="1">
              <a:lnSpc>
                <a:spcPct val="100000"/>
              </a:lnSpc>
              <a:spcBef>
                <a:spcPts val="0"/>
              </a:spcBef>
              <a:buFont typeface="Arial" panose="020B0604020202020204" pitchFamily="34" charset="0"/>
              <a:buNone/>
              <a:defRPr sz="4000" b="1" i="0" kern="1200" cap="none" spc="-150" baseline="0">
                <a:solidFill>
                  <a:srgbClr val="4B3048"/>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0" dirty="0">
                <a:solidFill>
                  <a:srgbClr val="5B7E96"/>
                </a:solidFill>
                <a:latin typeface="Playfair Display" pitchFamily="2" charset="77"/>
                <a:ea typeface="Lato" panose="020F0502020204030203" pitchFamily="34" charset="0"/>
                <a:cs typeface="Lato" panose="020F0502020204030203" pitchFamily="34" charset="0"/>
              </a:rPr>
              <a:t>01</a:t>
            </a:r>
          </a:p>
        </p:txBody>
      </p:sp>
      <p:sp>
        <p:nvSpPr>
          <p:cNvPr id="17" name="Text Placeholder 2">
            <a:extLst>
              <a:ext uri="{FF2B5EF4-FFF2-40B4-BE49-F238E27FC236}">
                <a16:creationId xmlns:a16="http://schemas.microsoft.com/office/drawing/2014/main" id="{B39AC896-32F2-5141-A719-1A4676E1F780}"/>
              </a:ext>
            </a:extLst>
          </p:cNvPr>
          <p:cNvSpPr txBox="1">
            <a:spLocks/>
          </p:cNvSpPr>
          <p:nvPr/>
        </p:nvSpPr>
        <p:spPr>
          <a:xfrm>
            <a:off x="625274" y="1498407"/>
            <a:ext cx="7147126"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Here are just a few common (and not-so-common) tips to reduce expenses.</a:t>
            </a:r>
          </a:p>
        </p:txBody>
      </p:sp>
      <p:sp>
        <p:nvSpPr>
          <p:cNvPr id="3" name="TextBox 27">
            <a:extLst>
              <a:ext uri="{FF2B5EF4-FFF2-40B4-BE49-F238E27FC236}">
                <a16:creationId xmlns:a16="http://schemas.microsoft.com/office/drawing/2014/main" id="{89B5495E-8070-3446-9259-AEA728AFF63E}"/>
              </a:ext>
            </a:extLst>
          </p:cNvPr>
          <p:cNvSpPr txBox="1"/>
          <p:nvPr/>
        </p:nvSpPr>
        <p:spPr>
          <a:xfrm>
            <a:off x="2743200" y="2667000"/>
            <a:ext cx="9136509" cy="238013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Any subscriptions you can renegotiate or cancel completely?</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Institute a 24-hour rule for “wants” category purchases.</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Create monthly challenges or games with family.</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Who can go the longest without buying coffee or lunch out?</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How many days/meals you can make it with only the food in your house?</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Make breakfast for dinner and family “picnics” once a week.</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Planning ahead leads to spending less on meals/ingredients.</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Foods used are generally inexpensive (i.e. eggs, bacon, hot dogs, vegetables).</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Review interest rates on debt, such as mortgages, to know if there’s room for improvement.</a:t>
            </a:r>
          </a:p>
        </p:txBody>
      </p:sp>
    </p:spTree>
    <p:extLst>
      <p:ext uri="{BB962C8B-B14F-4D97-AF65-F5344CB8AC3E}">
        <p14:creationId xmlns:p14="http://schemas.microsoft.com/office/powerpoint/2010/main" val="80168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339E8-B1CC-9A4A-834F-68856921488F}"/>
              </a:ext>
            </a:extLst>
          </p:cNvPr>
          <p:cNvSpPr>
            <a:spLocks noGrp="1"/>
          </p:cNvSpPr>
          <p:nvPr>
            <p:ph type="body" sz="quarter" idx="10"/>
          </p:nvPr>
        </p:nvSpPr>
        <p:spPr/>
        <p:txBody>
          <a:bodyPr/>
          <a:lstStyle/>
          <a:p>
            <a:r>
              <a:rPr lang="en-US" dirty="0"/>
              <a:t>Now What?</a:t>
            </a:r>
          </a:p>
        </p:txBody>
      </p:sp>
      <p:sp>
        <p:nvSpPr>
          <p:cNvPr id="35" name="Text Placeholder 1">
            <a:extLst>
              <a:ext uri="{FF2B5EF4-FFF2-40B4-BE49-F238E27FC236}">
                <a16:creationId xmlns:a16="http://schemas.microsoft.com/office/drawing/2014/main" id="{696FAD27-3BA3-9049-8E94-F492448ACA6D}"/>
              </a:ext>
            </a:extLst>
          </p:cNvPr>
          <p:cNvSpPr txBox="1">
            <a:spLocks/>
          </p:cNvSpPr>
          <p:nvPr/>
        </p:nvSpPr>
        <p:spPr>
          <a:xfrm>
            <a:off x="914400" y="2133600"/>
            <a:ext cx="1219200" cy="923330"/>
          </a:xfrm>
          <a:prstGeom prst="rect">
            <a:avLst/>
          </a:prstGeom>
        </p:spPr>
        <p:txBody>
          <a:bodyPr wrap="square" lIns="0" tIns="0" rIns="0" bIns="0" anchor="ctr" anchorCtr="0">
            <a:spAutoFit/>
          </a:bodyPr>
          <a:lstStyle>
            <a:lvl1pPr marL="0" indent="0" algn="l" defTabSz="914400" rtl="0" eaLnBrk="1" latinLnBrk="0" hangingPunct="1">
              <a:lnSpc>
                <a:spcPct val="100000"/>
              </a:lnSpc>
              <a:spcBef>
                <a:spcPts val="0"/>
              </a:spcBef>
              <a:buFont typeface="Arial" panose="020B0604020202020204" pitchFamily="34" charset="0"/>
              <a:buNone/>
              <a:defRPr sz="4000" b="1" i="0" kern="1200" cap="none" spc="-150" baseline="0">
                <a:solidFill>
                  <a:srgbClr val="4B3048"/>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b="0" dirty="0">
                <a:solidFill>
                  <a:srgbClr val="5B7E96"/>
                </a:solidFill>
                <a:latin typeface="Playfair Display" pitchFamily="2" charset="77"/>
                <a:ea typeface="Lato" panose="020F0502020204030203" pitchFamily="34" charset="0"/>
                <a:cs typeface="Lato" panose="020F0502020204030203" pitchFamily="34" charset="0"/>
              </a:rPr>
              <a:t>02</a:t>
            </a:r>
          </a:p>
        </p:txBody>
      </p:sp>
      <p:sp>
        <p:nvSpPr>
          <p:cNvPr id="17" name="Text Placeholder 2">
            <a:extLst>
              <a:ext uri="{FF2B5EF4-FFF2-40B4-BE49-F238E27FC236}">
                <a16:creationId xmlns:a16="http://schemas.microsoft.com/office/drawing/2014/main" id="{B39AC896-32F2-5141-A719-1A4676E1F780}"/>
              </a:ext>
            </a:extLst>
          </p:cNvPr>
          <p:cNvSpPr txBox="1">
            <a:spLocks/>
          </p:cNvSpPr>
          <p:nvPr/>
        </p:nvSpPr>
        <p:spPr>
          <a:xfrm>
            <a:off x="625274" y="1498407"/>
            <a:ext cx="8671126" cy="342020"/>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400" b="1" i="0" kern="120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0" spc="0" dirty="0">
                <a:solidFill>
                  <a:srgbClr val="A12B2A"/>
                </a:solidFill>
              </a:rPr>
              <a:t>Many of us overlook the other side of the equation, but may have ways to boost income.​</a:t>
            </a:r>
          </a:p>
        </p:txBody>
      </p:sp>
      <p:sp>
        <p:nvSpPr>
          <p:cNvPr id="4" name="TextBox 27">
            <a:extLst>
              <a:ext uri="{FF2B5EF4-FFF2-40B4-BE49-F238E27FC236}">
                <a16:creationId xmlns:a16="http://schemas.microsoft.com/office/drawing/2014/main" id="{89B5495E-8070-3446-9259-AEA728AFF63E}"/>
              </a:ext>
            </a:extLst>
          </p:cNvPr>
          <p:cNvSpPr txBox="1"/>
          <p:nvPr/>
        </p:nvSpPr>
        <p:spPr>
          <a:xfrm>
            <a:off x="2560781" y="2438400"/>
            <a:ext cx="9136509" cy="155683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Get a (second) job!</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Are there side-gig opportunities doing things you enjoy?</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Examples might include tutoring, giving bike tours, reading books, or even shopping.</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Do your fair share of online shopping?</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Investment accounts and online shopping apps have affiliate partners.</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Cash back cards or programs can be worth the effort and fee, with the right return.</a:t>
            </a:r>
          </a:p>
        </p:txBody>
      </p:sp>
      <p:sp>
        <p:nvSpPr>
          <p:cNvPr id="8" name="TextBox 27">
            <a:extLst>
              <a:ext uri="{FF2B5EF4-FFF2-40B4-BE49-F238E27FC236}">
                <a16:creationId xmlns:a16="http://schemas.microsoft.com/office/drawing/2014/main" id="{89B5495E-8070-3446-9259-AEA728AFF63E}"/>
              </a:ext>
            </a:extLst>
          </p:cNvPr>
          <p:cNvSpPr txBox="1"/>
          <p:nvPr/>
        </p:nvSpPr>
        <p:spPr>
          <a:xfrm>
            <a:off x="2585165" y="4222376"/>
            <a:ext cx="9136509" cy="155683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Stop buying and start selling.</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Bring some extra cash and free up space with garage sale or post stuff online.</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Make a family challenge to see who can sell the most and replace a costly outing.</a:t>
            </a:r>
          </a:p>
          <a:p>
            <a:pPr marL="285750"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Make your savings work for you.</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Earn interest with the right savings accounts or CD.  A little is better than none.</a:t>
            </a:r>
          </a:p>
          <a:p>
            <a:pPr marL="742950" lvl="1" indent="-285750">
              <a:spcAft>
                <a:spcPts val="650"/>
              </a:spcAft>
              <a:buClr>
                <a:srgbClr val="A32829"/>
              </a:buClr>
              <a:buFont typeface="Arial" panose="020B0604020202020204" pitchFamily="34"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Investing is for everyone, but not for every dollar.  Keep short-term savings safe.</a:t>
            </a:r>
          </a:p>
        </p:txBody>
      </p:sp>
    </p:spTree>
    <p:extLst>
      <p:ext uri="{BB962C8B-B14F-4D97-AF65-F5344CB8AC3E}">
        <p14:creationId xmlns:p14="http://schemas.microsoft.com/office/powerpoint/2010/main" val="22511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a:spLocks noGrp="1"/>
          </p:cNvSpPr>
          <p:nvPr>
            <p:ph type="title"/>
          </p:nvPr>
        </p:nvSpPr>
        <p:spPr>
          <a:xfrm>
            <a:off x="620184" y="802131"/>
            <a:ext cx="3037415" cy="635000"/>
          </a:xfrm>
          <a:prstGeom prst="rect">
            <a:avLst/>
          </a:prstGeom>
        </p:spPr>
        <p:txBody>
          <a:bodyPr vert="horz" wrap="square" lIns="0" tIns="12700" rIns="0" bIns="0" rtlCol="0">
            <a:spAutoFit/>
          </a:bodyPr>
          <a:lstStyle/>
          <a:p>
            <a:pPr marL="12700">
              <a:lnSpc>
                <a:spcPct val="100000"/>
              </a:lnSpc>
              <a:spcBef>
                <a:spcPts val="100"/>
              </a:spcBef>
            </a:pPr>
            <a:r>
              <a:rPr spc="-10" dirty="0"/>
              <a:t>Disclosures</a:t>
            </a:r>
          </a:p>
        </p:txBody>
      </p:sp>
      <p:sp>
        <p:nvSpPr>
          <p:cNvPr id="7" name="object 7"/>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4450">
              <a:lnSpc>
                <a:spcPct val="100000"/>
              </a:lnSpc>
              <a:spcBef>
                <a:spcPts val="100"/>
              </a:spcBef>
            </a:pPr>
            <a:fld id="{81D60167-4931-47E6-BA6A-407CBD079E47}" type="slidenum">
              <a:rPr spc="-25" dirty="0"/>
              <a:t>19</a:t>
            </a:fld>
            <a:endParaRPr spc="-25" dirty="0"/>
          </a:p>
        </p:txBody>
      </p:sp>
      <p:sp>
        <p:nvSpPr>
          <p:cNvPr id="6" name="object 6"/>
          <p:cNvSpPr txBox="1"/>
          <p:nvPr/>
        </p:nvSpPr>
        <p:spPr>
          <a:xfrm>
            <a:off x="620185" y="1573784"/>
            <a:ext cx="11115675" cy="1390508"/>
          </a:xfrm>
          <a:prstGeom prst="rect">
            <a:avLst/>
          </a:prstGeom>
        </p:spPr>
        <p:txBody>
          <a:bodyPr vert="horz" wrap="square" lIns="0" tIns="14604" rIns="0" bIns="0" rtlCol="0">
            <a:spAutoFit/>
          </a:bodyPr>
          <a:lstStyle/>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American Trust and American Trust Retirement are brand names used by affiliates American Trust Company and AT Retirement Services, LLC in marketing services to the retirement plan industry. AT Retirement Services, LLC is not a trust company and does not provide fiduciary services other than certain administrative services as defined under ERISA. </a:t>
            </a:r>
          </a:p>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To review all disclosures, visit americantrustretirement.com/disclosures.  </a:t>
            </a:r>
          </a:p>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Products and services offered by American Trust Company are not insured by the FDIC, are not a deposit or other obligation of, or guaranteed by, American Trust Company, and are subject to investment risks, including possible loss of the principal amount invested. </a:t>
            </a:r>
          </a:p>
          <a:p>
            <a:pPr marL="12700" marR="51435">
              <a:lnSpc>
                <a:spcPct val="98500"/>
              </a:lnSpc>
              <a:spcAft>
                <a:spcPts val="1200"/>
              </a:spcAft>
              <a:tabLst>
                <a:tab pos="240665" algn="l"/>
                <a:tab pos="241300" algn="l"/>
              </a:tabLst>
            </a:pPr>
            <a:r>
              <a:rPr lang="en-US" sz="1000" dirty="0">
                <a:solidFill>
                  <a:srgbClr val="53585A"/>
                </a:solidFill>
                <a:latin typeface="Lato" panose="020F0502020204030203" pitchFamily="34" charset="0"/>
                <a:cs typeface="Lato" panose="020F0502020204030203" pitchFamily="34" charset="0"/>
              </a:rPr>
              <a:t>Not FDIC Insured | No Bank Guarantee | May Lose Value</a:t>
            </a:r>
          </a:p>
        </p:txBody>
      </p:sp>
      <p:pic>
        <p:nvPicPr>
          <p:cNvPr id="8" name="object 3">
            <a:extLst>
              <a:ext uri="{FF2B5EF4-FFF2-40B4-BE49-F238E27FC236}">
                <a16:creationId xmlns:a16="http://schemas.microsoft.com/office/drawing/2014/main" id="{50F3E79C-378A-9897-E72A-E1DB2D2D79DD}"/>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A5219C-3636-3040-6389-2158D7597EE4}"/>
              </a:ext>
            </a:extLst>
          </p:cNvPr>
          <p:cNvSpPr>
            <a:spLocks noGrp="1"/>
          </p:cNvSpPr>
          <p:nvPr>
            <p:ph type="pic" sz="quarter" idx="10"/>
          </p:nvPr>
        </p:nvSpPr>
        <p:spPr>
          <a:xfrm>
            <a:off x="7655557" y="10514"/>
            <a:ext cx="4536443" cy="6857996"/>
          </a:xfrm>
        </p:spPr>
        <p:txBody>
          <a:bodyPr/>
          <a:lstStyle/>
          <a:p>
            <a:endParaRPr lang="en-US"/>
          </a:p>
        </p:txBody>
      </p:sp>
      <p:sp>
        <p:nvSpPr>
          <p:cNvPr id="2" name="Oval 1">
            <a:extLst>
              <a:ext uri="{FF2B5EF4-FFF2-40B4-BE49-F238E27FC236}">
                <a16:creationId xmlns:a16="http://schemas.microsoft.com/office/drawing/2014/main" id="{6EA7F177-725C-60E3-C89D-C72C890BF3EF}"/>
              </a:ext>
            </a:extLst>
          </p:cNvPr>
          <p:cNvSpPr/>
          <p:nvPr/>
        </p:nvSpPr>
        <p:spPr>
          <a:xfrm>
            <a:off x="6845498" y="2338425"/>
            <a:ext cx="2319028" cy="2319028"/>
          </a:xfrm>
          <a:prstGeom prst="ellipse">
            <a:avLst/>
          </a:prstGeom>
          <a:solidFill>
            <a:srgbClr val="FFFFFF"/>
          </a:solidFill>
          <a:ln>
            <a:noFill/>
          </a:ln>
          <a:effectLst>
            <a:outerShdw blurRad="635000" dist="406400" dir="8100000" sx="91000" sy="91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b="0" i="0">
              <a:latin typeface="Lato" panose="020F0502020204030203" pitchFamily="34" charset="0"/>
            </a:endParaRPr>
          </a:p>
        </p:txBody>
      </p:sp>
      <p:pic>
        <p:nvPicPr>
          <p:cNvPr id="17" name="Picture Placeholder 16" descr="Icon&#10;&#10;Description automatically generated">
            <a:extLst>
              <a:ext uri="{FF2B5EF4-FFF2-40B4-BE49-F238E27FC236}">
                <a16:creationId xmlns:a16="http://schemas.microsoft.com/office/drawing/2014/main" id="{83472032-C56E-4E03-DC82-3C2B542C72D8}"/>
              </a:ext>
            </a:extLst>
          </p:cNvPr>
          <p:cNvPicPr>
            <a:picLocks noGrp="1" noChangeAspect="1"/>
          </p:cNvPicPr>
          <p:nvPr>
            <p:ph type="pic" sz="quarter" idx="11"/>
          </p:nvPr>
        </p:nvPicPr>
        <p:blipFill>
          <a:blip r:embed="rId2" cstate="print">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9" name="TextBox 8">
            <a:extLst>
              <a:ext uri="{FF2B5EF4-FFF2-40B4-BE49-F238E27FC236}">
                <a16:creationId xmlns:a16="http://schemas.microsoft.com/office/drawing/2014/main" id="{1A9745A7-F4F8-636A-01D9-135B48DF87DD}"/>
              </a:ext>
            </a:extLst>
          </p:cNvPr>
          <p:cNvSpPr txBox="1"/>
          <p:nvPr/>
        </p:nvSpPr>
        <p:spPr>
          <a:xfrm>
            <a:off x="1001487" y="1886857"/>
            <a:ext cx="4862286" cy="584775"/>
          </a:xfrm>
          <a:prstGeom prst="rect">
            <a:avLst/>
          </a:prstGeom>
          <a:noFill/>
        </p:spPr>
        <p:txBody>
          <a:bodyPr wrap="square" rtlCol="0">
            <a:spAutoFit/>
          </a:bodyPr>
          <a:lstStyle/>
          <a:p>
            <a:r>
              <a:rPr lang="en-US" sz="3200" spc="-100" dirty="0">
                <a:solidFill>
                  <a:srgbClr val="003764"/>
                </a:solidFill>
                <a:latin typeface="Playfair Display" pitchFamily="2" charset="77"/>
              </a:rPr>
              <a:t>Hello, my name is Joe!</a:t>
            </a:r>
            <a:endParaRPr lang="en-ID" sz="3200" spc="-100" dirty="0">
              <a:solidFill>
                <a:srgbClr val="003764"/>
              </a:solidFill>
              <a:latin typeface="Playfair Display" pitchFamily="2" charset="77"/>
            </a:endParaRPr>
          </a:p>
        </p:txBody>
      </p:sp>
      <p:sp>
        <p:nvSpPr>
          <p:cNvPr id="10" name="TextBox 9">
            <a:extLst>
              <a:ext uri="{FF2B5EF4-FFF2-40B4-BE49-F238E27FC236}">
                <a16:creationId xmlns:a16="http://schemas.microsoft.com/office/drawing/2014/main" id="{080696E8-1952-EF29-FB4A-C0EDCDB5A6CE}"/>
              </a:ext>
            </a:extLst>
          </p:cNvPr>
          <p:cNvSpPr txBox="1"/>
          <p:nvPr/>
        </p:nvSpPr>
        <p:spPr>
          <a:xfrm>
            <a:off x="1001487" y="1579080"/>
            <a:ext cx="1192955" cy="307777"/>
          </a:xfrm>
          <a:prstGeom prst="rect">
            <a:avLst/>
          </a:prstGeom>
          <a:noFill/>
        </p:spPr>
        <p:txBody>
          <a:bodyPr wrap="none" rtlCol="0">
            <a:spAutoFit/>
          </a:bodyPr>
          <a:lstStyle/>
          <a:p>
            <a:r>
              <a:rPr lang="en-US" sz="1400" spc="100" dirty="0">
                <a:solidFill>
                  <a:srgbClr val="A12B2A"/>
                </a:solidFill>
                <a:latin typeface="Lato" panose="020F0502020204030203" pitchFamily="34" charset="0"/>
                <a:ea typeface="Lato" panose="020F0502020204030203" pitchFamily="34" charset="0"/>
                <a:cs typeface="Lato" panose="020F0502020204030203" pitchFamily="34" charset="0"/>
              </a:rPr>
              <a:t>WELCOME</a:t>
            </a:r>
            <a:endParaRPr lang="en-ID" sz="1400" spc="100" dirty="0">
              <a:solidFill>
                <a:srgbClr val="A12B2A"/>
              </a:solidFill>
              <a:latin typeface="Lato" panose="020F0502020204030203" pitchFamily="34" charset="0"/>
              <a:ea typeface="Lato" panose="020F0502020204030203" pitchFamily="34" charset="0"/>
              <a:cs typeface="Lato" panose="020F0502020204030203" pitchFamily="34" charset="0"/>
            </a:endParaRPr>
          </a:p>
        </p:txBody>
      </p:sp>
      <p:cxnSp>
        <p:nvCxnSpPr>
          <p:cNvPr id="11" name="Straight Connector 10">
            <a:extLst>
              <a:ext uri="{FF2B5EF4-FFF2-40B4-BE49-F238E27FC236}">
                <a16:creationId xmlns:a16="http://schemas.microsoft.com/office/drawing/2014/main" id="{3C70FBCB-9CE3-96CC-B05C-77BE4CE8414D}"/>
              </a:ext>
            </a:extLst>
          </p:cNvPr>
          <p:cNvCxnSpPr>
            <a:stCxn id="10" idx="3"/>
          </p:cNvCxnSpPr>
          <p:nvPr/>
        </p:nvCxnSpPr>
        <p:spPr>
          <a:xfrm flipV="1">
            <a:off x="2194442" y="1732968"/>
            <a:ext cx="799131" cy="1"/>
          </a:xfrm>
          <a:prstGeom prst="line">
            <a:avLst/>
          </a:prstGeom>
          <a:ln w="25400">
            <a:solidFill>
              <a:srgbClr val="A12B2A"/>
            </a:solidFill>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075A5F-7286-2079-BACD-CDCA219F8AA1}"/>
              </a:ext>
            </a:extLst>
          </p:cNvPr>
          <p:cNvSpPr txBox="1"/>
          <p:nvPr/>
        </p:nvSpPr>
        <p:spPr>
          <a:xfrm>
            <a:off x="1001487" y="2759874"/>
            <a:ext cx="1200970" cy="307777"/>
          </a:xfrm>
          <a:prstGeom prst="rect">
            <a:avLst/>
          </a:prstGeom>
          <a:noFill/>
        </p:spPr>
        <p:txBody>
          <a:bodyPr wrap="none" rtlCol="0">
            <a:spAutoFit/>
          </a:bodyPr>
          <a:lstStyle/>
          <a:p>
            <a:r>
              <a:rPr lang="en-US" sz="1400" dirty="0">
                <a:solidFill>
                  <a:srgbClr val="A12B2A"/>
                </a:solidFill>
                <a:latin typeface="Lato" panose="020F0502020204030203" pitchFamily="34" charset="0"/>
                <a:ea typeface="Lato" panose="020F0502020204030203" pitchFamily="34" charset="0"/>
                <a:cs typeface="Lato" panose="020F0502020204030203" pitchFamily="34" charset="0"/>
              </a:rPr>
              <a:t>Introduction</a:t>
            </a:r>
            <a:endParaRPr lang="en-ID" sz="1400" dirty="0">
              <a:solidFill>
                <a:srgbClr val="A12B2A"/>
              </a:solidFill>
              <a:latin typeface="Lato" panose="020F0502020204030203"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B5EF29B4-C21A-9FEF-4E27-2E5089A2EA02}"/>
              </a:ext>
            </a:extLst>
          </p:cNvPr>
          <p:cNvSpPr txBox="1"/>
          <p:nvPr/>
        </p:nvSpPr>
        <p:spPr>
          <a:xfrm>
            <a:off x="1001488" y="3045144"/>
            <a:ext cx="4224562" cy="1107996"/>
          </a:xfrm>
          <a:prstGeom prst="rect">
            <a:avLst/>
          </a:prstGeom>
          <a:noFill/>
        </p:spPr>
        <p:txBody>
          <a:bodyPr wrap="square" rtlCol="0">
            <a:spAutoFit/>
          </a:bodyPr>
          <a:lstStyle/>
          <a:p>
            <a:r>
              <a:rPr lang="en-ID" sz="1100" dirty="0">
                <a:solidFill>
                  <a:srgbClr val="54575A"/>
                </a:solidFill>
                <a:effectLst/>
                <a:latin typeface="Lato" panose="020F0502020204030203" pitchFamily="34" charset="0"/>
              </a:rPr>
              <a:t>Lorem ipsum </a:t>
            </a:r>
            <a:r>
              <a:rPr lang="en-ID" sz="1100" dirty="0" err="1">
                <a:solidFill>
                  <a:srgbClr val="54575A"/>
                </a:solidFill>
                <a:effectLst/>
                <a:latin typeface="Lato" panose="020F0502020204030203" pitchFamily="34" charset="0"/>
              </a:rPr>
              <a:t>dolor</a:t>
            </a:r>
            <a:r>
              <a:rPr lang="en-ID" sz="1100" dirty="0">
                <a:solidFill>
                  <a:srgbClr val="54575A"/>
                </a:solidFill>
                <a:effectLst/>
                <a:latin typeface="Lato" panose="020F0502020204030203" pitchFamily="34" charset="0"/>
              </a:rPr>
              <a:t> sit </a:t>
            </a:r>
            <a:r>
              <a:rPr lang="en-ID" sz="1100" dirty="0" err="1">
                <a:solidFill>
                  <a:srgbClr val="54575A"/>
                </a:solidFill>
                <a:effectLst/>
                <a:latin typeface="Lato" panose="020F0502020204030203" pitchFamily="34" charset="0"/>
              </a:rPr>
              <a:t>amet</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consectetur</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adipiscing</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elit</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sed</a:t>
            </a:r>
            <a:r>
              <a:rPr lang="en-ID" sz="1100" dirty="0">
                <a:solidFill>
                  <a:srgbClr val="54575A"/>
                </a:solidFill>
                <a:effectLst/>
                <a:latin typeface="Lato" panose="020F0502020204030203" pitchFamily="34" charset="0"/>
              </a:rPr>
              <a:t> do </a:t>
            </a:r>
            <a:r>
              <a:rPr lang="en-ID" sz="1100" dirty="0" err="1">
                <a:solidFill>
                  <a:srgbClr val="54575A"/>
                </a:solidFill>
                <a:effectLst/>
                <a:latin typeface="Lato" panose="020F0502020204030203" pitchFamily="34" charset="0"/>
              </a:rPr>
              <a:t>eiusmod</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tempor</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incididunt</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ut</a:t>
            </a:r>
            <a:r>
              <a:rPr lang="en-ID" sz="1100" dirty="0">
                <a:solidFill>
                  <a:srgbClr val="54575A"/>
                </a:solidFill>
                <a:effectLst/>
                <a:latin typeface="Lato" panose="020F0502020204030203" pitchFamily="34" charset="0"/>
              </a:rPr>
              <a:t> labore et dolore magna </a:t>
            </a:r>
            <a:r>
              <a:rPr lang="en-ID" sz="1100" dirty="0" err="1">
                <a:solidFill>
                  <a:srgbClr val="54575A"/>
                </a:solidFill>
                <a:effectLst/>
                <a:latin typeface="Lato" panose="020F0502020204030203" pitchFamily="34" charset="0"/>
              </a:rPr>
              <a:t>aliqua</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Amet</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justo</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donec</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enim</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diam</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vulputate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ut</a:t>
            </a:r>
            <a:r>
              <a:rPr lang="en-ID" sz="1100" dirty="0">
                <a:solidFill>
                  <a:srgbClr val="54575A"/>
                </a:solidFill>
                <a:effectLst/>
                <a:latin typeface="Lato" panose="020F0502020204030203" pitchFamily="34" charset="0"/>
              </a:rPr>
              <a:t> pharetra sit </a:t>
            </a:r>
            <a:r>
              <a:rPr lang="en-ID" sz="1100" dirty="0" err="1">
                <a:solidFill>
                  <a:srgbClr val="54575A"/>
                </a:solidFill>
                <a:effectLst/>
                <a:latin typeface="Lato" panose="020F0502020204030203" pitchFamily="34" charset="0"/>
              </a:rPr>
              <a:t>amet</a:t>
            </a:r>
            <a:r>
              <a:rPr lang="en-ID" sz="1100" dirty="0">
                <a:solidFill>
                  <a:srgbClr val="54575A"/>
                </a:solidFill>
                <a:effectLst/>
                <a:latin typeface="Lato" panose="020F0502020204030203" pitchFamily="34" charset="0"/>
              </a:rPr>
              <a:t>. Vitae </a:t>
            </a:r>
            <a:r>
              <a:rPr lang="en-ID" sz="1100" dirty="0" err="1">
                <a:solidFill>
                  <a:srgbClr val="54575A"/>
                </a:solidFill>
                <a:effectLst/>
                <a:latin typeface="Lato" panose="020F0502020204030203" pitchFamily="34" charset="0"/>
              </a:rPr>
              <a:t>congue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eu</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consequat</a:t>
            </a:r>
            <a:r>
              <a:rPr lang="en-ID" sz="1100" dirty="0">
                <a:solidFill>
                  <a:srgbClr val="54575A"/>
                </a:solidFill>
                <a:effectLst/>
                <a:latin typeface="Lato" panose="020F0502020204030203" pitchFamily="34" charset="0"/>
              </a:rPr>
              <a:t> ac </a:t>
            </a:r>
            <a:r>
              <a:rPr lang="en-ID" sz="1100" dirty="0" err="1">
                <a:solidFill>
                  <a:srgbClr val="54575A"/>
                </a:solidFill>
                <a:effectLst/>
                <a:latin typeface="Lato" panose="020F0502020204030203" pitchFamily="34" charset="0"/>
              </a:rPr>
              <a:t>felis</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donec</a:t>
            </a:r>
            <a:r>
              <a:rPr lang="en-ID" sz="1100" dirty="0">
                <a:solidFill>
                  <a:srgbClr val="54575A"/>
                </a:solidFill>
                <a:effectLst/>
                <a:latin typeface="Lato" panose="020F0502020204030203" pitchFamily="34" charset="0"/>
              </a:rPr>
              <a:t> et </a:t>
            </a:r>
            <a:r>
              <a:rPr lang="en-ID" sz="1100" dirty="0" err="1">
                <a:solidFill>
                  <a:srgbClr val="54575A"/>
                </a:solidFill>
                <a:effectLst/>
                <a:latin typeface="Lato" panose="020F0502020204030203" pitchFamily="34" charset="0"/>
              </a:rPr>
              <a:t>odio</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pellentesque</a:t>
            </a:r>
            <a:r>
              <a:rPr lang="en-ID" sz="1100" dirty="0">
                <a:solidFill>
                  <a:srgbClr val="54575A"/>
                </a:solidFill>
                <a:effectLst/>
                <a:latin typeface="Lato" panose="020F0502020204030203" pitchFamily="34" charset="0"/>
              </a:rPr>
              <a:t>. Auctor </a:t>
            </a:r>
            <a:r>
              <a:rPr lang="en-ID" sz="1100" dirty="0" err="1">
                <a:solidFill>
                  <a:srgbClr val="54575A"/>
                </a:solidFill>
                <a:effectLst/>
                <a:latin typeface="Lato" panose="020F0502020204030203" pitchFamily="34" charset="0"/>
              </a:rPr>
              <a:t>augue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mauris</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augue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neque</a:t>
            </a:r>
            <a:r>
              <a:rPr lang="en-ID" sz="1100" dirty="0">
                <a:solidFill>
                  <a:srgbClr val="54575A"/>
                </a:solidFill>
                <a:effectLst/>
                <a:latin typeface="Lato" panose="020F0502020204030203" pitchFamily="34" charset="0"/>
              </a:rPr>
              <a:t> gravida in. </a:t>
            </a:r>
            <a:r>
              <a:rPr lang="en-ID" sz="1100" dirty="0" err="1">
                <a:solidFill>
                  <a:srgbClr val="54575A"/>
                </a:solidFill>
                <a:effectLst/>
                <a:latin typeface="Lato" panose="020F0502020204030203" pitchFamily="34" charset="0"/>
              </a:rPr>
              <a:t>Phasellus</a:t>
            </a:r>
            <a:r>
              <a:rPr lang="en-ID" sz="1100" dirty="0">
                <a:solidFill>
                  <a:srgbClr val="54575A"/>
                </a:solidFill>
                <a:effectLst/>
                <a:latin typeface="Lato" panose="020F0502020204030203" pitchFamily="34" charset="0"/>
              </a:rPr>
              <a:t> vestibulum lorem </a:t>
            </a:r>
            <a:r>
              <a:rPr lang="en-ID" sz="1100" dirty="0" err="1">
                <a:solidFill>
                  <a:srgbClr val="54575A"/>
                </a:solidFill>
                <a:effectLst/>
                <a:latin typeface="Lato" panose="020F0502020204030203" pitchFamily="34" charset="0"/>
              </a:rPr>
              <a:t>sed</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risus</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ultricies</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tristique</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nulla</a:t>
            </a:r>
            <a:r>
              <a:rPr lang="en-ID" sz="1100" dirty="0">
                <a:solidFill>
                  <a:srgbClr val="54575A"/>
                </a:solidFill>
                <a:effectLst/>
                <a:latin typeface="Lato" panose="020F0502020204030203" pitchFamily="34" charset="0"/>
              </a:rPr>
              <a:t> </a:t>
            </a:r>
            <a:r>
              <a:rPr lang="en-ID" sz="1100" dirty="0" err="1">
                <a:solidFill>
                  <a:srgbClr val="54575A"/>
                </a:solidFill>
                <a:effectLst/>
                <a:latin typeface="Lato" panose="020F0502020204030203" pitchFamily="34" charset="0"/>
              </a:rPr>
              <a:t>aliquet</a:t>
            </a:r>
            <a:r>
              <a:rPr lang="en-ID" sz="1100" dirty="0">
                <a:solidFill>
                  <a:srgbClr val="54575A"/>
                </a:solidFill>
                <a:effectLst/>
                <a:latin typeface="Lato" panose="020F0502020204030203" pitchFamily="34" charset="0"/>
              </a:rPr>
              <a:t>. </a:t>
            </a:r>
            <a:endParaRPr lang="en-ID" sz="1100" dirty="0">
              <a:solidFill>
                <a:srgbClr val="54575A"/>
              </a:solidFill>
              <a:latin typeface="Lato" panose="020F0502020204030203" pitchFamily="34" charset="0"/>
            </a:endParaRPr>
          </a:p>
        </p:txBody>
      </p:sp>
    </p:spTree>
    <p:extLst>
      <p:ext uri="{BB962C8B-B14F-4D97-AF65-F5344CB8AC3E}">
        <p14:creationId xmlns:p14="http://schemas.microsoft.com/office/powerpoint/2010/main" val="333001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3764"/>
          </a:solidFill>
        </p:spPr>
        <p:txBody>
          <a:bodyPr wrap="square" lIns="0" tIns="0" rIns="0" bIns="0" rtlCol="0"/>
          <a:lstStyle/>
          <a:p>
            <a:endParaRPr/>
          </a:p>
        </p:txBody>
      </p:sp>
      <p:pic>
        <p:nvPicPr>
          <p:cNvPr id="11" name="object 4">
            <a:extLst>
              <a:ext uri="{FF2B5EF4-FFF2-40B4-BE49-F238E27FC236}">
                <a16:creationId xmlns:a16="http://schemas.microsoft.com/office/drawing/2014/main" id="{BE379FD6-47FF-0441-7842-D64053A4E203}"/>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911324" y="396239"/>
            <a:ext cx="5163343" cy="5571744"/>
          </a:xfrm>
          <a:prstGeom prst="rect">
            <a:avLst/>
          </a:prstGeom>
        </p:spPr>
      </p:pic>
      <p:sp>
        <p:nvSpPr>
          <p:cNvPr id="4" name="object 4"/>
          <p:cNvSpPr txBox="1"/>
          <p:nvPr/>
        </p:nvSpPr>
        <p:spPr>
          <a:xfrm>
            <a:off x="617742" y="3402076"/>
            <a:ext cx="5173458" cy="628377"/>
          </a:xfrm>
          <a:prstGeom prst="rect">
            <a:avLst/>
          </a:prstGeom>
        </p:spPr>
        <p:txBody>
          <a:bodyPr vert="horz" wrap="square" lIns="0" tIns="12700" rIns="0" bIns="0" rtlCol="0">
            <a:spAutoFit/>
          </a:bodyPr>
          <a:lstStyle/>
          <a:p>
            <a:pPr marL="12700">
              <a:lnSpc>
                <a:spcPct val="100000"/>
              </a:lnSpc>
              <a:spcBef>
                <a:spcPts val="100"/>
              </a:spcBef>
            </a:pPr>
            <a:r>
              <a:rPr sz="4000" spc="-40" dirty="0">
                <a:solidFill>
                  <a:srgbClr val="FFFFFF"/>
                </a:solidFill>
                <a:latin typeface="Playfair Display" pitchFamily="2" charset="77"/>
                <a:cs typeface="Cambria"/>
              </a:rPr>
              <a:t>Thanks</a:t>
            </a:r>
            <a:r>
              <a:rPr sz="4000" spc="-185" dirty="0">
                <a:solidFill>
                  <a:srgbClr val="FFFFFF"/>
                </a:solidFill>
                <a:latin typeface="Playfair Display" pitchFamily="2" charset="77"/>
                <a:cs typeface="Cambria"/>
              </a:rPr>
              <a:t> </a:t>
            </a:r>
            <a:r>
              <a:rPr sz="4000" dirty="0">
                <a:solidFill>
                  <a:srgbClr val="FFFFFF"/>
                </a:solidFill>
                <a:latin typeface="Playfair Display" pitchFamily="2" charset="77"/>
                <a:cs typeface="Cambria"/>
              </a:rPr>
              <a:t>for</a:t>
            </a:r>
            <a:r>
              <a:rPr sz="4000" spc="-185" dirty="0">
                <a:solidFill>
                  <a:srgbClr val="FFFFFF"/>
                </a:solidFill>
                <a:latin typeface="Playfair Display" pitchFamily="2" charset="77"/>
                <a:cs typeface="Cambria"/>
              </a:rPr>
              <a:t> </a:t>
            </a:r>
            <a:r>
              <a:rPr sz="4000" spc="-45" dirty="0">
                <a:solidFill>
                  <a:srgbClr val="FFFFFF"/>
                </a:solidFill>
                <a:latin typeface="Playfair Display" pitchFamily="2" charset="77"/>
                <a:cs typeface="Cambria"/>
              </a:rPr>
              <a:t>Joining</a:t>
            </a:r>
            <a:r>
              <a:rPr sz="4000" spc="-180" dirty="0">
                <a:solidFill>
                  <a:srgbClr val="FFFFFF"/>
                </a:solidFill>
                <a:latin typeface="Playfair Display" pitchFamily="2" charset="77"/>
                <a:cs typeface="Cambria"/>
              </a:rPr>
              <a:t> </a:t>
            </a:r>
            <a:r>
              <a:rPr sz="4000" spc="-25" dirty="0">
                <a:solidFill>
                  <a:srgbClr val="FFFFFF"/>
                </a:solidFill>
                <a:latin typeface="Playfair Display" pitchFamily="2" charset="77"/>
                <a:cs typeface="Cambria"/>
              </a:rPr>
              <a:t>Us!</a:t>
            </a:r>
            <a:endParaRPr sz="4000" dirty="0">
              <a:latin typeface="Playfair Display" pitchFamily="2" charset="77"/>
              <a:cs typeface="Cambria"/>
            </a:endParaRPr>
          </a:p>
        </p:txBody>
      </p:sp>
      <p:sp>
        <p:nvSpPr>
          <p:cNvPr id="5" name="object 5"/>
          <p:cNvSpPr/>
          <p:nvPr/>
        </p:nvSpPr>
        <p:spPr>
          <a:xfrm>
            <a:off x="630442" y="3234552"/>
            <a:ext cx="990600" cy="0"/>
          </a:xfrm>
          <a:custGeom>
            <a:avLst/>
            <a:gdLst/>
            <a:ahLst/>
            <a:cxnLst/>
            <a:rect l="l" t="t" r="r" b="b"/>
            <a:pathLst>
              <a:path w="990600">
                <a:moveTo>
                  <a:pt x="0" y="0"/>
                </a:moveTo>
                <a:lnTo>
                  <a:pt x="990600" y="1"/>
                </a:lnTo>
              </a:path>
            </a:pathLst>
          </a:custGeom>
          <a:ln w="28575">
            <a:solidFill>
              <a:srgbClr val="003764"/>
            </a:solidFill>
          </a:ln>
        </p:spPr>
        <p:txBody>
          <a:bodyPr wrap="square" lIns="0" tIns="0" rIns="0" bIns="0" rtlCol="0"/>
          <a:lstStyle/>
          <a:p>
            <a:endParaRPr/>
          </a:p>
        </p:txBody>
      </p:sp>
      <p:sp>
        <p:nvSpPr>
          <p:cNvPr id="6" name="object 6"/>
          <p:cNvSpPr txBox="1"/>
          <p:nvPr/>
        </p:nvSpPr>
        <p:spPr>
          <a:xfrm>
            <a:off x="617742" y="4194555"/>
            <a:ext cx="4446270" cy="269240"/>
          </a:xfrm>
          <a:prstGeom prst="rect">
            <a:avLst/>
          </a:prstGeom>
        </p:spPr>
        <p:txBody>
          <a:bodyPr vert="horz" wrap="square" lIns="0" tIns="12700" rIns="0" bIns="0" rtlCol="0">
            <a:spAutoFit/>
          </a:bodyPr>
          <a:lstStyle/>
          <a:p>
            <a:pPr marL="12700">
              <a:lnSpc>
                <a:spcPct val="100000"/>
              </a:lnSpc>
              <a:spcBef>
                <a:spcPts val="100"/>
              </a:spcBef>
            </a:pPr>
            <a:r>
              <a:rPr sz="1600" spc="-25" dirty="0">
                <a:solidFill>
                  <a:srgbClr val="FFFFFF"/>
                </a:solidFill>
                <a:latin typeface="Lato" panose="020F0502020204030203" pitchFamily="34" charset="0"/>
                <a:cs typeface="Lato" panose="020F0502020204030203" pitchFamily="34" charset="0"/>
              </a:rPr>
              <a:t>Insert</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some</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brief</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wrap</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up</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text</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or</a:t>
            </a:r>
            <a:r>
              <a:rPr sz="1600" spc="-5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next</a:t>
            </a:r>
            <a:r>
              <a:rPr sz="1600" spc="-65" dirty="0">
                <a:solidFill>
                  <a:srgbClr val="FFFFFF"/>
                </a:solidFill>
                <a:latin typeface="Lato" panose="020F0502020204030203" pitchFamily="34" charset="0"/>
                <a:cs typeface="Lato" panose="020F0502020204030203" pitchFamily="34" charset="0"/>
              </a:rPr>
              <a:t> </a:t>
            </a:r>
            <a:r>
              <a:rPr sz="1600" dirty="0">
                <a:solidFill>
                  <a:srgbClr val="FFFFFF"/>
                </a:solidFill>
                <a:latin typeface="Lato" panose="020F0502020204030203" pitchFamily="34" charset="0"/>
                <a:cs typeface="Lato" panose="020F0502020204030203" pitchFamily="34" charset="0"/>
              </a:rPr>
              <a:t>steps</a:t>
            </a:r>
            <a:r>
              <a:rPr sz="1600" spc="-65" dirty="0">
                <a:solidFill>
                  <a:srgbClr val="FFFFFF"/>
                </a:solidFill>
                <a:latin typeface="Lato" panose="020F0502020204030203" pitchFamily="34" charset="0"/>
                <a:cs typeface="Lato" panose="020F0502020204030203" pitchFamily="34" charset="0"/>
              </a:rPr>
              <a:t> </a:t>
            </a:r>
            <a:r>
              <a:rPr sz="1600" spc="-10" dirty="0">
                <a:solidFill>
                  <a:srgbClr val="FFFFFF"/>
                </a:solidFill>
                <a:latin typeface="Lato" panose="020F0502020204030203" pitchFamily="34" charset="0"/>
                <a:cs typeface="Lato" panose="020F0502020204030203" pitchFamily="34" charset="0"/>
              </a:rPr>
              <a:t>here.</a:t>
            </a:r>
            <a:endParaRPr sz="1600" dirty="0">
              <a:latin typeface="Lato" panose="020F0502020204030203" pitchFamily="34" charset="0"/>
              <a:cs typeface="Lato" panose="020F0502020204030203" pitchFamily="34" charset="0"/>
            </a:endParaRPr>
          </a:p>
        </p:txBody>
      </p:sp>
      <p:pic>
        <p:nvPicPr>
          <p:cNvPr id="7" name="object 7"/>
          <p:cNvPicPr/>
          <p:nvPr/>
        </p:nvPicPr>
        <p:blipFill>
          <a:blip r:embed="rId4" cstate="print"/>
          <a:stretch>
            <a:fillRect/>
          </a:stretch>
        </p:blipFill>
        <p:spPr>
          <a:xfrm>
            <a:off x="729623" y="5657808"/>
            <a:ext cx="163380" cy="163380"/>
          </a:xfrm>
          <a:prstGeom prst="rect">
            <a:avLst/>
          </a:prstGeom>
        </p:spPr>
      </p:pic>
      <p:pic>
        <p:nvPicPr>
          <p:cNvPr id="8" name="object 8"/>
          <p:cNvPicPr/>
          <p:nvPr/>
        </p:nvPicPr>
        <p:blipFill>
          <a:blip r:embed="rId5" cstate="print"/>
          <a:stretch>
            <a:fillRect/>
          </a:stretch>
        </p:blipFill>
        <p:spPr>
          <a:xfrm>
            <a:off x="729623" y="5872781"/>
            <a:ext cx="163380" cy="163380"/>
          </a:xfrm>
          <a:prstGeom prst="rect">
            <a:avLst/>
          </a:prstGeom>
        </p:spPr>
      </p:pic>
      <p:pic>
        <p:nvPicPr>
          <p:cNvPr id="9" name="object 9"/>
          <p:cNvPicPr/>
          <p:nvPr/>
        </p:nvPicPr>
        <p:blipFill>
          <a:blip r:embed="rId6" cstate="print"/>
          <a:stretch>
            <a:fillRect/>
          </a:stretch>
        </p:blipFill>
        <p:spPr>
          <a:xfrm>
            <a:off x="729623" y="6091195"/>
            <a:ext cx="163380" cy="163380"/>
          </a:xfrm>
          <a:prstGeom prst="rect">
            <a:avLst/>
          </a:prstGeom>
        </p:spPr>
      </p:pic>
      <p:sp>
        <p:nvSpPr>
          <p:cNvPr id="10" name="object 10"/>
          <p:cNvSpPr txBox="1"/>
          <p:nvPr/>
        </p:nvSpPr>
        <p:spPr>
          <a:xfrm>
            <a:off x="716921" y="5246116"/>
            <a:ext cx="2804160" cy="1036319"/>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F6F8FA"/>
                </a:solidFill>
                <a:latin typeface="Lato" panose="020F0502020204030203" pitchFamily="34" charset="0"/>
                <a:cs typeface="Lato" panose="020F0502020204030203" pitchFamily="34" charset="0"/>
              </a:rPr>
              <a:t>Contact:</a:t>
            </a:r>
            <a:endParaRPr sz="1600" dirty="0">
              <a:latin typeface="Lato" panose="020F0502020204030203" pitchFamily="34" charset="0"/>
              <a:cs typeface="Lato" panose="020F0502020204030203" pitchFamily="34" charset="0"/>
            </a:endParaRPr>
          </a:p>
          <a:p>
            <a:pPr marL="273685" marR="5080">
              <a:lnSpc>
                <a:spcPct val="118300"/>
              </a:lnSpc>
              <a:spcBef>
                <a:spcPts val="950"/>
              </a:spcBef>
            </a:pPr>
            <a:r>
              <a:rPr sz="1200" spc="-40" dirty="0">
                <a:solidFill>
                  <a:srgbClr val="FFFFFF"/>
                </a:solidFill>
                <a:latin typeface="Playfair Display" pitchFamily="2" charset="77"/>
                <a:cs typeface="Cambria"/>
              </a:rPr>
              <a:t>348,</a:t>
            </a:r>
            <a:r>
              <a:rPr sz="1200" spc="180"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Lorem</a:t>
            </a:r>
            <a:r>
              <a:rPr sz="1200" spc="170"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Avenue,</a:t>
            </a:r>
            <a:r>
              <a:rPr sz="1200" spc="180"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Lorem</a:t>
            </a:r>
            <a:r>
              <a:rPr sz="1200" spc="175" dirty="0">
                <a:solidFill>
                  <a:srgbClr val="FFFFFF"/>
                </a:solidFill>
                <a:latin typeface="Playfair Display" pitchFamily="2" charset="77"/>
                <a:cs typeface="Cambria"/>
              </a:rPr>
              <a:t> </a:t>
            </a:r>
            <a:r>
              <a:rPr sz="1200" dirty="0">
                <a:solidFill>
                  <a:srgbClr val="FFFFFF"/>
                </a:solidFill>
                <a:latin typeface="Playfair Display" pitchFamily="2" charset="77"/>
                <a:cs typeface="Cambria"/>
              </a:rPr>
              <a:t>City,</a:t>
            </a:r>
            <a:r>
              <a:rPr sz="1200" spc="180" dirty="0">
                <a:solidFill>
                  <a:srgbClr val="FFFFFF"/>
                </a:solidFill>
                <a:latin typeface="Playfair Display" pitchFamily="2" charset="77"/>
                <a:cs typeface="Cambria"/>
              </a:rPr>
              <a:t> </a:t>
            </a:r>
            <a:r>
              <a:rPr sz="1200" spc="30" dirty="0">
                <a:solidFill>
                  <a:srgbClr val="FFFFFF"/>
                </a:solidFill>
                <a:latin typeface="Playfair Display" pitchFamily="2" charset="77"/>
                <a:cs typeface="Cambria"/>
              </a:rPr>
              <a:t>LGA </a:t>
            </a:r>
            <a:r>
              <a:rPr sz="1200" spc="50" dirty="0">
                <a:solidFill>
                  <a:srgbClr val="FFFFFF"/>
                </a:solidFill>
                <a:latin typeface="Playfair Display" pitchFamily="2" charset="77"/>
                <a:cs typeface="Cambria"/>
              </a:rPr>
              <a:t>000 </a:t>
            </a:r>
            <a:r>
              <a:rPr sz="1200" spc="-229" dirty="0">
                <a:solidFill>
                  <a:srgbClr val="FFFFFF"/>
                </a:solidFill>
                <a:latin typeface="Playfair Display" pitchFamily="2" charset="77"/>
                <a:cs typeface="Cambria"/>
              </a:rPr>
              <a:t>111</a:t>
            </a:r>
            <a:r>
              <a:rPr sz="1200" spc="50" dirty="0">
                <a:solidFill>
                  <a:srgbClr val="FFFFFF"/>
                </a:solidFill>
                <a:latin typeface="Playfair Display" pitchFamily="2" charset="77"/>
                <a:cs typeface="Cambria"/>
              </a:rPr>
              <a:t> </a:t>
            </a:r>
            <a:r>
              <a:rPr sz="1200" spc="-95" dirty="0">
                <a:solidFill>
                  <a:srgbClr val="FFFFFF"/>
                </a:solidFill>
                <a:latin typeface="Playfair Display" pitchFamily="2" charset="77"/>
                <a:cs typeface="Cambria"/>
              </a:rPr>
              <a:t>222</a:t>
            </a:r>
            <a:r>
              <a:rPr sz="1200" spc="50" dirty="0">
                <a:solidFill>
                  <a:srgbClr val="FFFFFF"/>
                </a:solidFill>
                <a:latin typeface="Playfair Display" pitchFamily="2" charset="77"/>
                <a:cs typeface="Cambria"/>
              </a:rPr>
              <a:t> </a:t>
            </a:r>
            <a:r>
              <a:rPr sz="1200" spc="-135" dirty="0">
                <a:solidFill>
                  <a:srgbClr val="FFFFFF"/>
                </a:solidFill>
                <a:latin typeface="Playfair Display" pitchFamily="2" charset="77"/>
                <a:cs typeface="Cambria"/>
              </a:rPr>
              <a:t>333</a:t>
            </a:r>
            <a:r>
              <a:rPr sz="1200" spc="35" dirty="0">
                <a:solidFill>
                  <a:srgbClr val="FFFFFF"/>
                </a:solidFill>
                <a:latin typeface="Playfair Display" pitchFamily="2" charset="77"/>
                <a:cs typeface="Cambria"/>
              </a:rPr>
              <a:t> </a:t>
            </a:r>
            <a:r>
              <a:rPr sz="1200" spc="195" dirty="0">
                <a:solidFill>
                  <a:srgbClr val="FFFFFF"/>
                </a:solidFill>
                <a:latin typeface="Playfair Display" pitchFamily="2" charset="77"/>
                <a:cs typeface="Cambria"/>
              </a:rPr>
              <a:t>-</a:t>
            </a:r>
            <a:r>
              <a:rPr sz="1200" spc="45" dirty="0">
                <a:solidFill>
                  <a:srgbClr val="FFFFFF"/>
                </a:solidFill>
                <a:latin typeface="Playfair Display" pitchFamily="2" charset="77"/>
                <a:cs typeface="Cambria"/>
              </a:rPr>
              <a:t> </a:t>
            </a:r>
            <a:r>
              <a:rPr sz="1200" spc="-25" dirty="0">
                <a:solidFill>
                  <a:srgbClr val="FFFFFF"/>
                </a:solidFill>
                <a:latin typeface="Playfair Display" pitchFamily="2" charset="77"/>
                <a:cs typeface="Cambria"/>
              </a:rPr>
              <a:t>555</a:t>
            </a:r>
            <a:endParaRPr sz="1200" dirty="0">
              <a:latin typeface="Playfair Display" pitchFamily="2" charset="77"/>
              <a:cs typeface="Cambria"/>
            </a:endParaRPr>
          </a:p>
          <a:p>
            <a:pPr marL="273685">
              <a:lnSpc>
                <a:spcPct val="100000"/>
              </a:lnSpc>
              <a:spcBef>
                <a:spcPts val="240"/>
              </a:spcBef>
            </a:pPr>
            <a:r>
              <a:rPr sz="1200" dirty="0">
                <a:solidFill>
                  <a:srgbClr val="FFFFFF"/>
                </a:solidFill>
                <a:latin typeface="Playfair Display" pitchFamily="2" charset="77"/>
                <a:cs typeface="Cambria"/>
                <a:hlinkClick r:id="rId7"/>
              </a:rPr>
              <a:t>lorem@lorem-</a:t>
            </a:r>
            <a:r>
              <a:rPr sz="1200" spc="-10" dirty="0">
                <a:solidFill>
                  <a:srgbClr val="FFFFFF"/>
                </a:solidFill>
                <a:latin typeface="Playfair Display" pitchFamily="2" charset="77"/>
                <a:cs typeface="Cambria"/>
                <a:hlinkClick r:id="rId7"/>
              </a:rPr>
              <a:t>domain.com</a:t>
            </a:r>
            <a:endParaRPr sz="1200" dirty="0">
              <a:latin typeface="Playfair Display" pitchFamily="2" charset="77"/>
              <a:cs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6800" y="1703810"/>
            <a:ext cx="463550" cy="0"/>
          </a:xfrm>
          <a:custGeom>
            <a:avLst/>
            <a:gdLst/>
            <a:ahLst/>
            <a:cxnLst/>
            <a:rect l="l" t="t" r="r" b="b"/>
            <a:pathLst>
              <a:path w="463550">
                <a:moveTo>
                  <a:pt x="0" y="0"/>
                </a:moveTo>
                <a:lnTo>
                  <a:pt x="463242" y="0"/>
                </a:lnTo>
              </a:path>
            </a:pathLst>
          </a:custGeom>
          <a:ln w="25401">
            <a:solidFill>
              <a:srgbClr val="A12B2A"/>
            </a:solidFill>
          </a:ln>
        </p:spPr>
        <p:txBody>
          <a:bodyPr wrap="square" lIns="0" tIns="0" rIns="0" bIns="0" rtlCol="0"/>
          <a:lstStyle/>
          <a:p>
            <a:endParaRPr/>
          </a:p>
        </p:txBody>
      </p:sp>
      <p:sp>
        <p:nvSpPr>
          <p:cNvPr id="4" name="object 4"/>
          <p:cNvSpPr/>
          <p:nvPr/>
        </p:nvSpPr>
        <p:spPr>
          <a:xfrm>
            <a:off x="0" y="4211216"/>
            <a:ext cx="12192000" cy="2647315"/>
          </a:xfrm>
          <a:custGeom>
            <a:avLst/>
            <a:gdLst/>
            <a:ahLst/>
            <a:cxnLst/>
            <a:rect l="l" t="t" r="r" b="b"/>
            <a:pathLst>
              <a:path w="12192000" h="2647315">
                <a:moveTo>
                  <a:pt x="12192000" y="0"/>
                </a:moveTo>
                <a:lnTo>
                  <a:pt x="0" y="0"/>
                </a:lnTo>
                <a:lnTo>
                  <a:pt x="0" y="2646783"/>
                </a:lnTo>
                <a:lnTo>
                  <a:pt x="12192000" y="2646783"/>
                </a:lnTo>
                <a:lnTo>
                  <a:pt x="12192000" y="0"/>
                </a:lnTo>
                <a:close/>
              </a:path>
            </a:pathLst>
          </a:custGeom>
          <a:solidFill>
            <a:srgbClr val="003764"/>
          </a:solidFill>
        </p:spPr>
        <p:txBody>
          <a:bodyPr wrap="square" lIns="0" tIns="0" rIns="0" bIns="0" rtlCol="0"/>
          <a:lstStyle/>
          <a:p>
            <a:endParaRPr/>
          </a:p>
        </p:txBody>
      </p:sp>
      <p:sp>
        <p:nvSpPr>
          <p:cNvPr id="6" name="object 6"/>
          <p:cNvSpPr txBox="1">
            <a:spLocks noGrp="1"/>
          </p:cNvSpPr>
          <p:nvPr>
            <p:ph type="title"/>
          </p:nvPr>
        </p:nvSpPr>
        <p:spPr>
          <a:xfrm>
            <a:off x="1011106" y="1904491"/>
            <a:ext cx="2875094" cy="1068070"/>
          </a:xfrm>
          <a:prstGeom prst="rect">
            <a:avLst/>
          </a:prstGeom>
        </p:spPr>
        <p:txBody>
          <a:bodyPr vert="horz" wrap="square" lIns="0" tIns="74295" rIns="0" bIns="0" rtlCol="0">
            <a:spAutoFit/>
          </a:bodyPr>
          <a:lstStyle/>
          <a:p>
            <a:pPr marL="12700" marR="5080">
              <a:lnSpc>
                <a:spcPts val="3890"/>
              </a:lnSpc>
              <a:spcBef>
                <a:spcPts val="585"/>
              </a:spcBef>
            </a:pPr>
            <a:r>
              <a:rPr sz="3600" spc="-30"/>
              <a:t>Presentation </a:t>
            </a:r>
            <a:r>
              <a:rPr sz="3600" spc="-10"/>
              <a:t>Agenda</a:t>
            </a:r>
            <a:endParaRPr sz="3600"/>
          </a:p>
        </p:txBody>
      </p:sp>
      <p:sp>
        <p:nvSpPr>
          <p:cNvPr id="7" name="object 7"/>
          <p:cNvSpPr txBox="1"/>
          <p:nvPr/>
        </p:nvSpPr>
        <p:spPr>
          <a:xfrm>
            <a:off x="976330" y="1579822"/>
            <a:ext cx="1360805" cy="219291"/>
          </a:xfrm>
          <a:prstGeom prst="rect">
            <a:avLst/>
          </a:prstGeom>
          <a:noFill/>
        </p:spPr>
        <p:txBody>
          <a:bodyPr vert="horz" wrap="square" lIns="0" tIns="3810" rIns="0" bIns="0" rtlCol="0">
            <a:spAutoFit/>
          </a:bodyPr>
          <a:lstStyle/>
          <a:p>
            <a:pPr marL="91440">
              <a:lnSpc>
                <a:spcPct val="100000"/>
              </a:lnSpc>
              <a:spcBef>
                <a:spcPts val="30"/>
              </a:spcBef>
            </a:pPr>
            <a:r>
              <a:rPr sz="1400" spc="185" dirty="0">
                <a:solidFill>
                  <a:srgbClr val="A12B2A"/>
                </a:solidFill>
                <a:latin typeface="Lato" panose="020F0502020204030203" pitchFamily="34" charset="0"/>
                <a:cs typeface="Lato" panose="020F0502020204030203" pitchFamily="34" charset="0"/>
              </a:rPr>
              <a:t>DATE/</a:t>
            </a:r>
            <a:r>
              <a:rPr sz="1400" spc="-280" dirty="0">
                <a:solidFill>
                  <a:srgbClr val="A12B2A"/>
                </a:solidFill>
                <a:latin typeface="Lato" panose="020F0502020204030203" pitchFamily="34" charset="0"/>
                <a:cs typeface="Lato" panose="020F0502020204030203" pitchFamily="34" charset="0"/>
              </a:rPr>
              <a:t> </a:t>
            </a:r>
            <a:r>
              <a:rPr sz="1400" spc="110" dirty="0">
                <a:solidFill>
                  <a:srgbClr val="A12B2A"/>
                </a:solidFill>
                <a:latin typeface="Lato" panose="020F0502020204030203" pitchFamily="34" charset="0"/>
                <a:cs typeface="Lato" panose="020F0502020204030203" pitchFamily="34" charset="0"/>
              </a:rPr>
              <a:t>TIME</a:t>
            </a:r>
            <a:endParaRPr sz="1400" dirty="0">
              <a:solidFill>
                <a:srgbClr val="A12B2A"/>
              </a:solidFill>
              <a:latin typeface="Lato" panose="020F0502020204030203" pitchFamily="34" charset="0"/>
              <a:cs typeface="Lato" panose="020F0502020204030203" pitchFamily="34" charset="0"/>
            </a:endParaRPr>
          </a:p>
        </p:txBody>
      </p:sp>
      <p:sp>
        <p:nvSpPr>
          <p:cNvPr id="8" name="object 8"/>
          <p:cNvSpPr txBox="1"/>
          <p:nvPr/>
        </p:nvSpPr>
        <p:spPr>
          <a:xfrm>
            <a:off x="1061176" y="4244340"/>
            <a:ext cx="1392555" cy="1687641"/>
          </a:xfrm>
          <a:prstGeom prst="rect">
            <a:avLst/>
          </a:prstGeom>
        </p:spPr>
        <p:txBody>
          <a:bodyPr vert="horz" wrap="square" lIns="0" tIns="256540" rIns="0" bIns="0" rtlCol="0">
            <a:spAutoFit/>
          </a:bodyPr>
          <a:lstStyle/>
          <a:p>
            <a:pPr marL="12700">
              <a:lnSpc>
                <a:spcPct val="100000"/>
              </a:lnSpc>
              <a:spcBef>
                <a:spcPts val="2020"/>
              </a:spcBef>
            </a:pPr>
            <a:r>
              <a:rPr sz="3200" b="1" spc="-25" dirty="0">
                <a:solidFill>
                  <a:srgbClr val="B7C7D3"/>
                </a:solidFill>
                <a:latin typeface="Playfair Display" pitchFamily="2" charset="77"/>
                <a:cs typeface="Calibri"/>
              </a:rPr>
              <a:t>01</a:t>
            </a:r>
            <a:endParaRPr sz="3200" dirty="0">
              <a:solidFill>
                <a:srgbClr val="B7C7D3"/>
              </a:solidFill>
              <a:latin typeface="Playfair Display" pitchFamily="2" charset="77"/>
              <a:cs typeface="Calibri"/>
            </a:endParaRPr>
          </a:p>
          <a:p>
            <a:pPr marL="12700" marR="5080">
              <a:lnSpc>
                <a:spcPct val="100499"/>
              </a:lnSpc>
              <a:spcBef>
                <a:spcPts val="650"/>
              </a:spcBef>
            </a:pPr>
            <a:r>
              <a:rPr lang="en-US" sz="1100" dirty="0">
                <a:solidFill>
                  <a:srgbClr val="E6E6E6"/>
                </a:solidFill>
                <a:latin typeface="Lato" panose="020F0502020204030203" pitchFamily="34" charset="0"/>
                <a:cs typeface="Lato" panose="020F0502020204030203" pitchFamily="34" charset="0"/>
              </a:rPr>
              <a:t>Lorem</a:t>
            </a:r>
            <a:r>
              <a:rPr lang="en-US" sz="1100" spc="-70" dirty="0">
                <a:solidFill>
                  <a:srgbClr val="E6E6E6"/>
                </a:solidFill>
                <a:latin typeface="Lato" panose="020F0502020204030203" pitchFamily="34" charset="0"/>
                <a:cs typeface="Lato" panose="020F0502020204030203" pitchFamily="34" charset="0"/>
              </a:rPr>
              <a:t> </a:t>
            </a:r>
            <a:r>
              <a:rPr lang="en-US" sz="1100" spc="-10" dirty="0">
                <a:solidFill>
                  <a:srgbClr val="E6E6E6"/>
                </a:solidFill>
                <a:latin typeface="Lato" panose="020F0502020204030203" pitchFamily="34" charset="0"/>
                <a:cs typeface="Lato" panose="020F0502020204030203" pitchFamily="34" charset="0"/>
              </a:rPr>
              <a:t>ipsum</a:t>
            </a:r>
            <a:r>
              <a:rPr lang="en-US" sz="1100" spc="-65" dirty="0">
                <a:solidFill>
                  <a:srgbClr val="E6E6E6"/>
                </a:solidFill>
                <a:latin typeface="Lato" panose="020F0502020204030203" pitchFamily="34" charset="0"/>
                <a:cs typeface="Lato" panose="020F0502020204030203" pitchFamily="34" charset="0"/>
              </a:rPr>
              <a:t> </a:t>
            </a:r>
            <a:r>
              <a:rPr lang="en-US" sz="1100" spc="-20" dirty="0">
                <a:solidFill>
                  <a:srgbClr val="E6E6E6"/>
                </a:solidFill>
                <a:latin typeface="Lato" panose="020F0502020204030203" pitchFamily="34" charset="0"/>
                <a:cs typeface="Lato" panose="020F0502020204030203" pitchFamily="34" charset="0"/>
              </a:rPr>
              <a:t>dolor </a:t>
            </a:r>
            <a:r>
              <a:rPr lang="en-US" sz="1100" dirty="0" err="1">
                <a:solidFill>
                  <a:srgbClr val="E6E6E6"/>
                </a:solidFill>
                <a:latin typeface="Lato" panose="020F0502020204030203" pitchFamily="34" charset="0"/>
                <a:cs typeface="Lato" panose="020F0502020204030203" pitchFamily="34" charset="0"/>
              </a:rPr>
              <a:t>sitinis</a:t>
            </a:r>
            <a:r>
              <a:rPr lang="en-US" sz="1100" spc="-60"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amet</a:t>
            </a:r>
            <a:r>
              <a:rPr lang="en-US" sz="1100" spc="-10" dirty="0">
                <a:solidFill>
                  <a:srgbClr val="E6E6E6"/>
                </a:solidFill>
                <a:latin typeface="Lato" panose="020F0502020204030203" pitchFamily="34" charset="0"/>
                <a:cs typeface="Lato" panose="020F0502020204030203" pitchFamily="34" charset="0"/>
              </a:rPr>
              <a:t>, </a:t>
            </a:r>
            <a:r>
              <a:rPr lang="en-US" sz="1100" dirty="0" err="1">
                <a:solidFill>
                  <a:srgbClr val="E6E6E6"/>
                </a:solidFill>
                <a:latin typeface="Lato" panose="020F0502020204030203" pitchFamily="34" charset="0"/>
                <a:cs typeface="Lato" panose="020F0502020204030203" pitchFamily="34" charset="0"/>
              </a:rPr>
              <a:t>consectetur</a:t>
            </a:r>
            <a:r>
              <a:rPr lang="en-US" sz="1100" spc="-5"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adipiscing</a:t>
            </a:r>
            <a:r>
              <a:rPr lang="en-US" sz="1100" spc="-10"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elit</a:t>
            </a:r>
            <a:r>
              <a:rPr lang="en-US" sz="1100" spc="-10" dirty="0">
                <a:solidFill>
                  <a:srgbClr val="E6E6E6"/>
                </a:solidFill>
                <a:latin typeface="Lato" panose="020F0502020204030203" pitchFamily="34" charset="0"/>
                <a:cs typeface="Lato" panose="020F0502020204030203" pitchFamily="34" charset="0"/>
              </a:rPr>
              <a:t>,</a:t>
            </a:r>
            <a:r>
              <a:rPr lang="en-US" sz="1100" spc="-55" dirty="0">
                <a:solidFill>
                  <a:srgbClr val="E6E6E6"/>
                </a:solidFill>
                <a:latin typeface="Lato" panose="020F0502020204030203" pitchFamily="34" charset="0"/>
                <a:cs typeface="Lato" panose="020F0502020204030203" pitchFamily="34" charset="0"/>
              </a:rPr>
              <a:t> </a:t>
            </a:r>
            <a:r>
              <a:rPr lang="en-US" sz="1100" spc="-10" dirty="0">
                <a:solidFill>
                  <a:srgbClr val="E6E6E6"/>
                </a:solidFill>
                <a:latin typeface="Lato" panose="020F0502020204030203" pitchFamily="34" charset="0"/>
                <a:cs typeface="Lato" panose="020F0502020204030203" pitchFamily="34" charset="0"/>
              </a:rPr>
              <a:t>sed</a:t>
            </a:r>
            <a:r>
              <a:rPr lang="en-US" sz="1100" spc="-55" dirty="0">
                <a:solidFill>
                  <a:srgbClr val="E6E6E6"/>
                </a:solidFill>
                <a:latin typeface="Lato" panose="020F0502020204030203" pitchFamily="34" charset="0"/>
                <a:cs typeface="Lato" panose="020F0502020204030203" pitchFamily="34" charset="0"/>
              </a:rPr>
              <a:t> </a:t>
            </a:r>
            <a:r>
              <a:rPr lang="en-US" sz="1100" dirty="0">
                <a:solidFill>
                  <a:srgbClr val="E6E6E6"/>
                </a:solidFill>
                <a:latin typeface="Lato" panose="020F0502020204030203" pitchFamily="34" charset="0"/>
                <a:cs typeface="Lato" panose="020F0502020204030203" pitchFamily="34" charset="0"/>
              </a:rPr>
              <a:t>do</a:t>
            </a:r>
            <a:r>
              <a:rPr lang="en-US" sz="1100" spc="-50"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eiusmod</a:t>
            </a:r>
            <a:r>
              <a:rPr lang="en-US" sz="1100" spc="-10" dirty="0">
                <a:solidFill>
                  <a:srgbClr val="E6E6E6"/>
                </a:solidFill>
                <a:latin typeface="Lato" panose="020F0502020204030203" pitchFamily="34" charset="0"/>
                <a:cs typeface="Lato" panose="020F0502020204030203" pitchFamily="34" charset="0"/>
              </a:rPr>
              <a:t> </a:t>
            </a:r>
            <a:r>
              <a:rPr lang="en-US" sz="1100" dirty="0" err="1">
                <a:solidFill>
                  <a:srgbClr val="E6E6E6"/>
                </a:solidFill>
                <a:latin typeface="Lato" panose="020F0502020204030203" pitchFamily="34" charset="0"/>
                <a:cs typeface="Lato" panose="020F0502020204030203" pitchFamily="34" charset="0"/>
              </a:rPr>
              <a:t>tempor</a:t>
            </a:r>
            <a:r>
              <a:rPr lang="en-US" sz="1100" spc="-50" dirty="0">
                <a:solidFill>
                  <a:srgbClr val="E6E6E6"/>
                </a:solidFill>
                <a:latin typeface="Lato" panose="020F0502020204030203" pitchFamily="34" charset="0"/>
                <a:cs typeface="Lato" panose="020F0502020204030203" pitchFamily="34" charset="0"/>
              </a:rPr>
              <a:t> </a:t>
            </a:r>
            <a:r>
              <a:rPr lang="en-US" sz="1100" spc="-10" dirty="0" err="1">
                <a:solidFill>
                  <a:srgbClr val="E6E6E6"/>
                </a:solidFill>
                <a:latin typeface="Lato" panose="020F0502020204030203" pitchFamily="34" charset="0"/>
                <a:cs typeface="Lato" panose="020F0502020204030203" pitchFamily="34" charset="0"/>
              </a:rPr>
              <a:t>incididunt</a:t>
            </a:r>
            <a:endParaRPr lang="en-US" sz="1100" dirty="0">
              <a:latin typeface="Lato" panose="020F0502020204030203" pitchFamily="34" charset="0"/>
              <a:cs typeface="Lato" panose="020F0502020204030203" pitchFamily="34" charset="0"/>
            </a:endParaRPr>
          </a:p>
        </p:txBody>
      </p:sp>
      <p:sp>
        <p:nvSpPr>
          <p:cNvPr id="9" name="object 9"/>
          <p:cNvSpPr txBox="1"/>
          <p:nvPr/>
        </p:nvSpPr>
        <p:spPr>
          <a:xfrm>
            <a:off x="2917158" y="4232425"/>
            <a:ext cx="1392555" cy="1696618"/>
          </a:xfrm>
          <a:prstGeom prst="rect">
            <a:avLst/>
          </a:prstGeom>
        </p:spPr>
        <p:txBody>
          <a:bodyPr vert="horz" wrap="square" lIns="0" tIns="265430" rIns="0" bIns="0" rtlCol="0">
            <a:spAutoFit/>
          </a:bodyPr>
          <a:lstStyle/>
          <a:p>
            <a:pPr marL="12700">
              <a:spcBef>
                <a:spcPts val="2090"/>
              </a:spcBef>
            </a:pPr>
            <a:r>
              <a:rPr lang="en-US" sz="3200" b="1" spc="-25" dirty="0">
                <a:solidFill>
                  <a:srgbClr val="B7C7D3"/>
                </a:solidFill>
                <a:latin typeface="Playfair Display" pitchFamily="2" charset="77"/>
                <a:cs typeface="Calibri"/>
              </a:rPr>
              <a:t>02</a:t>
            </a:r>
            <a:endParaRPr sz="3200" dirty="0">
              <a:solidFill>
                <a:srgbClr val="B7C7D3"/>
              </a:solidFill>
              <a:latin typeface="Playfair Display" pitchFamily="2" charset="77"/>
              <a:cs typeface="Calibri"/>
            </a:endParaRPr>
          </a:p>
          <a:p>
            <a:pPr marL="12700" marR="5080">
              <a:lnSpc>
                <a:spcPct val="100499"/>
              </a:lnSpc>
              <a:spcBef>
                <a:spcPts val="675"/>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sp>
        <p:nvSpPr>
          <p:cNvPr id="10" name="object 10"/>
          <p:cNvSpPr txBox="1"/>
          <p:nvPr/>
        </p:nvSpPr>
        <p:spPr>
          <a:xfrm>
            <a:off x="4718883" y="4457700"/>
            <a:ext cx="1392555" cy="1468755"/>
          </a:xfrm>
          <a:prstGeom prst="rect">
            <a:avLst/>
          </a:prstGeom>
        </p:spPr>
        <p:txBody>
          <a:bodyPr vert="horz" wrap="square" lIns="0" tIns="12700" rIns="0" bIns="0" rtlCol="0">
            <a:spAutoFit/>
          </a:bodyPr>
          <a:lstStyle/>
          <a:p>
            <a:pPr marL="12700">
              <a:lnSpc>
                <a:spcPct val="100000"/>
              </a:lnSpc>
              <a:spcBef>
                <a:spcPts val="2020"/>
              </a:spcBef>
            </a:pPr>
            <a:r>
              <a:rPr lang="en-US" sz="3200" b="1" spc="-25" dirty="0">
                <a:solidFill>
                  <a:srgbClr val="B7C7D3"/>
                </a:solidFill>
                <a:latin typeface="Playfair Display" pitchFamily="2" charset="77"/>
                <a:cs typeface="Calibri"/>
              </a:rPr>
              <a:t>03</a:t>
            </a:r>
            <a:endParaRPr lang="en-US" sz="3200" dirty="0">
              <a:solidFill>
                <a:srgbClr val="B7C7D3"/>
              </a:solidFill>
              <a:latin typeface="Playfair Display" pitchFamily="2" charset="77"/>
              <a:cs typeface="Calibri"/>
            </a:endParaRPr>
          </a:p>
          <a:p>
            <a:pPr marL="12700" marR="5080">
              <a:lnSpc>
                <a:spcPct val="100499"/>
              </a:lnSpc>
              <a:spcBef>
                <a:spcPts val="890"/>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sp>
        <p:nvSpPr>
          <p:cNvPr id="11" name="object 11"/>
          <p:cNvSpPr txBox="1"/>
          <p:nvPr/>
        </p:nvSpPr>
        <p:spPr>
          <a:xfrm>
            <a:off x="6546412" y="4457700"/>
            <a:ext cx="1392555" cy="1467068"/>
          </a:xfrm>
          <a:prstGeom prst="rect">
            <a:avLst/>
          </a:prstGeom>
        </p:spPr>
        <p:txBody>
          <a:bodyPr vert="horz" wrap="square" lIns="0" tIns="12700" rIns="0" bIns="0" rtlCol="0">
            <a:spAutoFit/>
          </a:bodyPr>
          <a:lstStyle/>
          <a:p>
            <a:pPr marL="12700">
              <a:spcBef>
                <a:spcPts val="100"/>
              </a:spcBef>
            </a:pPr>
            <a:r>
              <a:rPr lang="en-US" sz="3200" b="1" spc="-25" dirty="0">
                <a:solidFill>
                  <a:srgbClr val="B7C7D3"/>
                </a:solidFill>
                <a:latin typeface="Playfair Display" pitchFamily="2" charset="77"/>
                <a:cs typeface="Calibri"/>
              </a:rPr>
              <a:t>04</a:t>
            </a:r>
            <a:endParaRPr sz="3200" dirty="0">
              <a:solidFill>
                <a:srgbClr val="B7C7D3"/>
              </a:solidFill>
              <a:latin typeface="Calibri"/>
              <a:cs typeface="Calibri"/>
            </a:endParaRPr>
          </a:p>
          <a:p>
            <a:pPr marL="12700" marR="5080">
              <a:lnSpc>
                <a:spcPct val="100499"/>
              </a:lnSpc>
              <a:spcBef>
                <a:spcPts val="890"/>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sp>
        <p:nvSpPr>
          <p:cNvPr id="12" name="object 12"/>
          <p:cNvSpPr txBox="1"/>
          <p:nvPr/>
        </p:nvSpPr>
        <p:spPr>
          <a:xfrm>
            <a:off x="8373940" y="4457700"/>
            <a:ext cx="1392555" cy="1468755"/>
          </a:xfrm>
          <a:prstGeom prst="rect">
            <a:avLst/>
          </a:prstGeom>
        </p:spPr>
        <p:txBody>
          <a:bodyPr vert="horz" wrap="square" lIns="0" tIns="12700" rIns="0" bIns="0" rtlCol="0">
            <a:spAutoFit/>
          </a:bodyPr>
          <a:lstStyle/>
          <a:p>
            <a:pPr marL="12700">
              <a:lnSpc>
                <a:spcPct val="100000"/>
              </a:lnSpc>
              <a:spcBef>
                <a:spcPts val="2020"/>
              </a:spcBef>
            </a:pPr>
            <a:r>
              <a:rPr lang="en-US" sz="3200" b="1" spc="-25" dirty="0">
                <a:solidFill>
                  <a:srgbClr val="B7C7D3"/>
                </a:solidFill>
                <a:latin typeface="Playfair Display" pitchFamily="2" charset="77"/>
                <a:cs typeface="Calibri"/>
              </a:rPr>
              <a:t>05</a:t>
            </a:r>
            <a:endParaRPr lang="en-US" sz="3200" dirty="0">
              <a:solidFill>
                <a:srgbClr val="B7C7D3"/>
              </a:solidFill>
              <a:latin typeface="Playfair Display" pitchFamily="2" charset="77"/>
              <a:cs typeface="Calibri"/>
            </a:endParaRPr>
          </a:p>
          <a:p>
            <a:pPr marL="12700" marR="5080">
              <a:lnSpc>
                <a:spcPct val="100499"/>
              </a:lnSpc>
              <a:spcBef>
                <a:spcPts val="890"/>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sp>
        <p:nvSpPr>
          <p:cNvPr id="13" name="object 13"/>
          <p:cNvSpPr txBox="1"/>
          <p:nvPr/>
        </p:nvSpPr>
        <p:spPr>
          <a:xfrm>
            <a:off x="10155052" y="4457700"/>
            <a:ext cx="1392555" cy="1468755"/>
          </a:xfrm>
          <a:prstGeom prst="rect">
            <a:avLst/>
          </a:prstGeom>
        </p:spPr>
        <p:txBody>
          <a:bodyPr vert="horz" wrap="square" lIns="0" tIns="12700" rIns="0" bIns="0" rtlCol="0">
            <a:spAutoFit/>
          </a:bodyPr>
          <a:lstStyle/>
          <a:p>
            <a:pPr marL="12700">
              <a:lnSpc>
                <a:spcPct val="100000"/>
              </a:lnSpc>
              <a:spcBef>
                <a:spcPts val="2020"/>
              </a:spcBef>
            </a:pPr>
            <a:r>
              <a:rPr lang="en-US" sz="3200" b="1" spc="-25" dirty="0">
                <a:solidFill>
                  <a:srgbClr val="B7C7D3"/>
                </a:solidFill>
                <a:latin typeface="Playfair Display" pitchFamily="2" charset="77"/>
                <a:cs typeface="Calibri"/>
              </a:rPr>
              <a:t>06</a:t>
            </a:r>
            <a:endParaRPr lang="en-US" sz="3200" dirty="0">
              <a:solidFill>
                <a:srgbClr val="B7C7D3"/>
              </a:solidFill>
              <a:latin typeface="Playfair Display" pitchFamily="2" charset="77"/>
              <a:cs typeface="Calibri"/>
            </a:endParaRPr>
          </a:p>
          <a:p>
            <a:pPr marL="12700" marR="5080">
              <a:lnSpc>
                <a:spcPct val="100499"/>
              </a:lnSpc>
              <a:spcBef>
                <a:spcPts val="890"/>
              </a:spcBef>
            </a:pPr>
            <a:r>
              <a:rPr sz="1100" dirty="0">
                <a:solidFill>
                  <a:srgbClr val="E6E6E6"/>
                </a:solidFill>
                <a:latin typeface="Lato" panose="020F0502020204030203" pitchFamily="34" charset="0"/>
                <a:cs typeface="Lato" panose="020F0502020204030203" pitchFamily="34" charset="0"/>
              </a:rPr>
              <a:t>Lorem</a:t>
            </a:r>
            <a:r>
              <a:rPr sz="1100" spc="-70"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ipsum</a:t>
            </a:r>
            <a:r>
              <a:rPr sz="1100" spc="-65" dirty="0">
                <a:solidFill>
                  <a:srgbClr val="E6E6E6"/>
                </a:solidFill>
                <a:latin typeface="Lato" panose="020F0502020204030203" pitchFamily="34" charset="0"/>
                <a:cs typeface="Lato" panose="020F0502020204030203" pitchFamily="34" charset="0"/>
              </a:rPr>
              <a:t> </a:t>
            </a:r>
            <a:r>
              <a:rPr sz="1100" spc="-20" dirty="0">
                <a:solidFill>
                  <a:srgbClr val="E6E6E6"/>
                </a:solidFill>
                <a:latin typeface="Lato" panose="020F0502020204030203" pitchFamily="34" charset="0"/>
                <a:cs typeface="Lato" panose="020F0502020204030203" pitchFamily="34" charset="0"/>
              </a:rPr>
              <a:t>dolor </a:t>
            </a:r>
            <a:r>
              <a:rPr sz="1100" dirty="0" err="1">
                <a:solidFill>
                  <a:srgbClr val="E6E6E6"/>
                </a:solidFill>
                <a:latin typeface="Lato" panose="020F0502020204030203" pitchFamily="34" charset="0"/>
                <a:cs typeface="Lato" panose="020F0502020204030203" pitchFamily="34" charset="0"/>
              </a:rPr>
              <a:t>sitinis</a:t>
            </a:r>
            <a:r>
              <a:rPr sz="1100" spc="-6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amet</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consectetur</a:t>
            </a:r>
            <a:r>
              <a:rPr sz="1100" spc="-5"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adipiscing</a:t>
            </a:r>
            <a:r>
              <a:rPr sz="1100" spc="-1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elit</a:t>
            </a:r>
            <a:r>
              <a:rPr sz="1100" spc="-10" dirty="0">
                <a:solidFill>
                  <a:srgbClr val="E6E6E6"/>
                </a:solidFill>
                <a:latin typeface="Lato" panose="020F0502020204030203" pitchFamily="34" charset="0"/>
                <a:cs typeface="Lato" panose="020F0502020204030203" pitchFamily="34" charset="0"/>
              </a:rPr>
              <a:t>,</a:t>
            </a:r>
            <a:r>
              <a:rPr sz="1100" spc="-55" dirty="0">
                <a:solidFill>
                  <a:srgbClr val="E6E6E6"/>
                </a:solidFill>
                <a:latin typeface="Lato" panose="020F0502020204030203" pitchFamily="34" charset="0"/>
                <a:cs typeface="Lato" panose="020F0502020204030203" pitchFamily="34" charset="0"/>
              </a:rPr>
              <a:t> </a:t>
            </a:r>
            <a:r>
              <a:rPr sz="1100" spc="-10" dirty="0">
                <a:solidFill>
                  <a:srgbClr val="E6E6E6"/>
                </a:solidFill>
                <a:latin typeface="Lato" panose="020F0502020204030203" pitchFamily="34" charset="0"/>
                <a:cs typeface="Lato" panose="020F0502020204030203" pitchFamily="34" charset="0"/>
              </a:rPr>
              <a:t>sed</a:t>
            </a:r>
            <a:r>
              <a:rPr sz="1100" spc="-55" dirty="0">
                <a:solidFill>
                  <a:srgbClr val="E6E6E6"/>
                </a:solidFill>
                <a:latin typeface="Lato" panose="020F0502020204030203" pitchFamily="34" charset="0"/>
                <a:cs typeface="Lato" panose="020F0502020204030203" pitchFamily="34" charset="0"/>
              </a:rPr>
              <a:t> </a:t>
            </a:r>
            <a:r>
              <a:rPr sz="1100" dirty="0">
                <a:solidFill>
                  <a:srgbClr val="E6E6E6"/>
                </a:solidFill>
                <a:latin typeface="Lato" panose="020F0502020204030203" pitchFamily="34" charset="0"/>
                <a:cs typeface="Lato" panose="020F0502020204030203" pitchFamily="34" charset="0"/>
              </a:rPr>
              <a:t>do</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eiusmod</a:t>
            </a:r>
            <a:r>
              <a:rPr sz="1100" spc="-10" dirty="0">
                <a:solidFill>
                  <a:srgbClr val="E6E6E6"/>
                </a:solidFill>
                <a:latin typeface="Lato" panose="020F0502020204030203" pitchFamily="34" charset="0"/>
                <a:cs typeface="Lato" panose="020F0502020204030203" pitchFamily="34" charset="0"/>
              </a:rPr>
              <a:t> </a:t>
            </a:r>
            <a:r>
              <a:rPr sz="1100" dirty="0" err="1">
                <a:solidFill>
                  <a:srgbClr val="E6E6E6"/>
                </a:solidFill>
                <a:latin typeface="Lato" panose="020F0502020204030203" pitchFamily="34" charset="0"/>
                <a:cs typeface="Lato" panose="020F0502020204030203" pitchFamily="34" charset="0"/>
              </a:rPr>
              <a:t>tempor</a:t>
            </a:r>
            <a:r>
              <a:rPr sz="1100" spc="-50" dirty="0">
                <a:solidFill>
                  <a:srgbClr val="E6E6E6"/>
                </a:solidFill>
                <a:latin typeface="Lato" panose="020F0502020204030203" pitchFamily="34" charset="0"/>
                <a:cs typeface="Lato" panose="020F0502020204030203" pitchFamily="34" charset="0"/>
              </a:rPr>
              <a:t> </a:t>
            </a:r>
            <a:r>
              <a:rPr sz="1100" spc="-10" dirty="0" err="1">
                <a:solidFill>
                  <a:srgbClr val="E6E6E6"/>
                </a:solidFill>
                <a:latin typeface="Lato" panose="020F0502020204030203" pitchFamily="34" charset="0"/>
                <a:cs typeface="Lato" panose="020F0502020204030203" pitchFamily="34" charset="0"/>
              </a:rPr>
              <a:t>incididunt</a:t>
            </a:r>
            <a:endParaRPr sz="1100" dirty="0">
              <a:latin typeface="Lato" panose="020F0502020204030203" pitchFamily="34" charset="0"/>
              <a:cs typeface="Lato" panose="020F0502020204030203" pitchFamily="34" charset="0"/>
            </a:endParaRPr>
          </a:p>
        </p:txBody>
      </p:sp>
      <p:pic>
        <p:nvPicPr>
          <p:cNvPr id="14" name="object 14"/>
          <p:cNvPicPr/>
          <p:nvPr/>
        </p:nvPicPr>
        <p:blipFill>
          <a:blip r:embed="rId2" cstate="print"/>
          <a:stretch>
            <a:fillRect/>
          </a:stretch>
        </p:blipFill>
        <p:spPr>
          <a:xfrm>
            <a:off x="6694575" y="487680"/>
            <a:ext cx="4612932" cy="3945957"/>
          </a:xfrm>
          <a:prstGeom prst="rect">
            <a:avLst/>
          </a:prstGeom>
        </p:spPr>
      </p:pic>
      <p:pic>
        <p:nvPicPr>
          <p:cNvPr id="15" name="object 29">
            <a:extLst>
              <a:ext uri="{FF2B5EF4-FFF2-40B4-BE49-F238E27FC236}">
                <a16:creationId xmlns:a16="http://schemas.microsoft.com/office/drawing/2014/main" id="{59671A45-05F2-D53D-91FD-0F2B5D22EFB1}"/>
              </a:ext>
            </a:extLst>
          </p:cNvPr>
          <p:cNvPicPr/>
          <p:nvPr/>
        </p:nvPicPr>
        <p:blipFill>
          <a:blip r:embed="rId3" cstate="print">
            <a:extLst>
              <a:ext uri="{28A0092B-C50C-407E-A947-70E740481C1C}">
                <a14:useLocalDpi xmlns:a14="http://schemas.microsoft.com/office/drawing/2010/main" val="0"/>
              </a:ext>
            </a:extLst>
          </a:blip>
          <a:srcRect/>
          <a:stretch/>
        </p:blipFill>
        <p:spPr>
          <a:xfrm>
            <a:off x="154193" y="5972325"/>
            <a:ext cx="1976887" cy="7105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58525" y="6270752"/>
            <a:ext cx="85090" cy="151323"/>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AAAAAA"/>
                </a:solidFill>
                <a:latin typeface="Lato" panose="020F0502020204030203" pitchFamily="34" charset="0"/>
                <a:cs typeface="Lato" panose="020F0502020204030203" pitchFamily="34" charset="0"/>
              </a:rPr>
              <a:t>8</a:t>
            </a:r>
            <a:endParaRPr sz="900" dirty="0">
              <a:latin typeface="Lato" panose="020F0502020204030203" pitchFamily="34" charset="0"/>
              <a:cs typeface="Lato" panose="020F0502020204030203" pitchFamily="34" charset="0"/>
            </a:endParaRPr>
          </a:p>
        </p:txBody>
      </p:sp>
      <p:pic>
        <p:nvPicPr>
          <p:cNvPr id="3" name="object 3"/>
          <p:cNvPicPr/>
          <p:nvPr/>
        </p:nvPicPr>
        <p:blipFill>
          <a:blip r:embed="rId2" cstate="print"/>
          <a:stretch>
            <a:fillRect/>
          </a:stretch>
        </p:blipFill>
        <p:spPr>
          <a:xfrm>
            <a:off x="11219614" y="6284422"/>
            <a:ext cx="347833" cy="164591"/>
          </a:xfrm>
          <a:prstGeom prst="rect">
            <a:avLst/>
          </a:prstGeom>
        </p:spPr>
      </p:pic>
      <p:pic>
        <p:nvPicPr>
          <p:cNvPr id="4" name="object 4"/>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5" name="object 5"/>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7" name="object 7"/>
          <p:cNvSpPr txBox="1"/>
          <p:nvPr/>
        </p:nvSpPr>
        <p:spPr>
          <a:xfrm>
            <a:off x="642753" y="1679780"/>
            <a:ext cx="11002937" cy="1090042"/>
          </a:xfrm>
          <a:prstGeom prst="rect">
            <a:avLst/>
          </a:prstGeom>
        </p:spPr>
        <p:txBody>
          <a:bodyPr vert="horz" wrap="square" lIns="0" tIns="12700" rIns="0" bIns="0" rtlCol="0">
            <a:spAutoFit/>
          </a:bodyPr>
          <a:lstStyle/>
          <a:p>
            <a:pPr>
              <a:spcAft>
                <a:spcPts val="1200"/>
              </a:spcAft>
            </a:pPr>
            <a:r>
              <a:rPr lang="en-US" sz="1000" dirty="0">
                <a:solidFill>
                  <a:srgbClr val="53585A"/>
                </a:solidFill>
                <a:latin typeface="Lato" panose="020F0502020204030203" pitchFamily="34" charset="0"/>
                <a:ea typeface="Lato" panose="020F0502020204030203" pitchFamily="34" charset="0"/>
                <a:cs typeface="Lato" panose="020F0502020204030203" pitchFamily="34" charset="0"/>
              </a:rPr>
              <a:t>Before investing it is important that you understand that securities and insurance products involve risk and may lose value. They are not FDIC insured or insured by any Federal government agency and are not deposits of, guaranteed or insured by American Trust. Asset allocation of your investments does not guarantee a profit or eliminate the risk of loss of value of assets. American Trust cannot guarantee that any participant will achieve a successful retirement. American Trust does not provide tax, accounting or legal advice, and information presented about tax considerations is not intended as tax advice and should not be relied upon for the purpose of avoiding any tax penalties. Clients should review any planned financial transactions or arrangements that may have tax, accounting or legal implications with their personal professional advisors.</a:t>
            </a:r>
          </a:p>
          <a:p>
            <a:r>
              <a:rPr lang="en-US" sz="1000" dirty="0">
                <a:solidFill>
                  <a:srgbClr val="54575A"/>
                </a:solidFill>
                <a:latin typeface="Lato" panose="020F0502020204030203" pitchFamily="34" charset="0"/>
                <a:cs typeface="Lato" panose="020F0502020204030203" pitchFamily="34" charset="0"/>
              </a:rPr>
              <a:t>©</a:t>
            </a:r>
            <a:r>
              <a:rPr sz="1000" dirty="0">
                <a:solidFill>
                  <a:srgbClr val="54575A"/>
                </a:solidFill>
                <a:latin typeface="Lato" panose="020F0502020204030203" pitchFamily="34" charset="0"/>
                <a:cs typeface="Lato" panose="020F0502020204030203" pitchFamily="34" charset="0"/>
              </a:rPr>
              <a:t>2023</a:t>
            </a:r>
            <a:r>
              <a:rPr sz="1000" spc="-40"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American</a:t>
            </a:r>
            <a:r>
              <a:rPr sz="1000" spc="-30"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Trust</a:t>
            </a:r>
            <a:r>
              <a:rPr sz="1000" spc="-30"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Company</a:t>
            </a:r>
            <a:r>
              <a:rPr sz="1000" spc="-35" dirty="0">
                <a:solidFill>
                  <a:srgbClr val="54575A"/>
                </a:solidFill>
                <a:latin typeface="Lato" panose="020F0502020204030203" pitchFamily="34" charset="0"/>
                <a:cs typeface="Lato" panose="020F0502020204030203" pitchFamily="34" charset="0"/>
              </a:rPr>
              <a:t> </a:t>
            </a:r>
            <a:r>
              <a:rPr sz="1000" dirty="0">
                <a:solidFill>
                  <a:srgbClr val="54575A"/>
                </a:solidFill>
                <a:latin typeface="Lato" panose="020F0502020204030203" pitchFamily="34" charset="0"/>
                <a:cs typeface="Lato" panose="020F0502020204030203" pitchFamily="34" charset="0"/>
              </a:rPr>
              <a:t>All</a:t>
            </a:r>
            <a:r>
              <a:rPr sz="1000" spc="-35" dirty="0">
                <a:solidFill>
                  <a:srgbClr val="54575A"/>
                </a:solidFill>
                <a:latin typeface="Lato" panose="020F0502020204030203" pitchFamily="34" charset="0"/>
                <a:cs typeface="Lato" panose="020F0502020204030203" pitchFamily="34" charset="0"/>
              </a:rPr>
              <a:t> </a:t>
            </a:r>
            <a:r>
              <a:rPr sz="1000" spc="-10" dirty="0">
                <a:solidFill>
                  <a:srgbClr val="54575A"/>
                </a:solidFill>
                <a:latin typeface="Lato" panose="020F0502020204030203" pitchFamily="34" charset="0"/>
                <a:cs typeface="Lato" panose="020F0502020204030203" pitchFamily="34" charset="0"/>
              </a:rPr>
              <a:t>Rights</a:t>
            </a:r>
            <a:r>
              <a:rPr sz="1000" spc="-30" dirty="0">
                <a:solidFill>
                  <a:srgbClr val="54575A"/>
                </a:solidFill>
                <a:latin typeface="Lato" panose="020F0502020204030203" pitchFamily="34" charset="0"/>
                <a:cs typeface="Lato" panose="020F0502020204030203" pitchFamily="34" charset="0"/>
              </a:rPr>
              <a:t> </a:t>
            </a:r>
            <a:r>
              <a:rPr sz="1000" spc="-10" dirty="0">
                <a:solidFill>
                  <a:srgbClr val="54575A"/>
                </a:solidFill>
                <a:latin typeface="Lato" panose="020F0502020204030203" pitchFamily="34" charset="0"/>
                <a:cs typeface="Lato" panose="020F0502020204030203" pitchFamily="34" charset="0"/>
              </a:rPr>
              <a:t>Reserved</a:t>
            </a:r>
            <a:endParaRPr sz="1000" dirty="0">
              <a:latin typeface="Lato" panose="020F0502020204030203" pitchFamily="34" charset="0"/>
              <a:cs typeface="Lato" panose="020F0502020204030203" pitchFamily="34" charset="0"/>
            </a:endParaRPr>
          </a:p>
        </p:txBody>
      </p:sp>
      <p:sp>
        <p:nvSpPr>
          <p:cNvPr id="9" name="Title 8">
            <a:extLst>
              <a:ext uri="{FF2B5EF4-FFF2-40B4-BE49-F238E27FC236}">
                <a16:creationId xmlns:a16="http://schemas.microsoft.com/office/drawing/2014/main" id="{BCE93043-A209-C53F-F021-F3253548D32D}"/>
              </a:ext>
            </a:extLst>
          </p:cNvPr>
          <p:cNvSpPr>
            <a:spLocks noGrp="1"/>
          </p:cNvSpPr>
          <p:nvPr>
            <p:ph type="title"/>
          </p:nvPr>
        </p:nvSpPr>
        <p:spPr>
          <a:xfrm>
            <a:off x="642753" y="826732"/>
            <a:ext cx="10951628" cy="615553"/>
          </a:xfrm>
        </p:spPr>
        <p:txBody>
          <a:bodyPr/>
          <a:lstStyle/>
          <a:p>
            <a:r>
              <a:rPr lang="en-US" dirty="0"/>
              <a:t>Disclosures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646155" y="1716525"/>
            <a:ext cx="10747375" cy="1536959"/>
          </a:xfrm>
          <a:prstGeom prst="rect">
            <a:avLst/>
          </a:prstGeom>
        </p:spPr>
        <p:txBody>
          <a:bodyPr vert="horz" wrap="square" lIns="0" tIns="23495" rIns="0" bIns="0" rtlCol="0">
            <a:spAutoFit/>
          </a:bodyPr>
          <a:lstStyle/>
          <a:p>
            <a:pPr marL="297815" marR="5080" indent="-285115">
              <a:lnSpc>
                <a:spcPts val="1390"/>
              </a:lnSpc>
              <a:spcAft>
                <a:spcPts val="1200"/>
              </a:spcAft>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 tool to identify and track income and expenses​</a:t>
            </a:r>
          </a:p>
          <a:p>
            <a:pPr marL="297815" marR="5080" indent="-285115">
              <a:lnSpc>
                <a:spcPts val="1390"/>
              </a:lnSpc>
              <a:spcAft>
                <a:spcPts val="1200"/>
              </a:spcAft>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 basic math equation:  Income – Expenses = Face Palm?​</a:t>
            </a:r>
          </a:p>
          <a:p>
            <a:pPr marL="297815" marR="5080" indent="-285115">
              <a:lnSpc>
                <a:spcPts val="1390"/>
              </a:lnSpc>
              <a:spcAft>
                <a:spcPts val="1200"/>
              </a:spcAft>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“…mathematical confirmation of your suspicions.” -A. A. Latimer​</a:t>
            </a:r>
          </a:p>
          <a:p>
            <a:pPr marL="297815" marR="5080" indent="-285115">
              <a:lnSpc>
                <a:spcPts val="1390"/>
              </a:lnSpc>
              <a:spcAft>
                <a:spcPts val="1200"/>
              </a:spcAft>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“…telling your money where to go instead of wondering where it went.” -Dave Ramsey​</a:t>
            </a:r>
          </a:p>
          <a:p>
            <a:pPr marL="297815" marR="5080" indent="-285115">
              <a:lnSpc>
                <a:spcPts val="1390"/>
              </a:lnSpc>
              <a:spcAft>
                <a:spcPts val="1200"/>
              </a:spcAft>
              <a:buClr>
                <a:srgbClr val="A12B2A"/>
              </a:buClr>
              <a:buSzPct val="125000"/>
              <a:buFont typeface="Arial"/>
              <a:buChar char="•"/>
              <a:tabLst>
                <a:tab pos="297815" algn="l"/>
                <a:tab pos="298450" algn="l"/>
              </a:tabLst>
            </a:pPr>
            <a:r>
              <a:rPr lang="en-US" sz="1200" b="1" dirty="0">
                <a:solidFill>
                  <a:srgbClr val="54575A"/>
                </a:solidFill>
                <a:latin typeface="Lato" panose="020F0502020204030203" pitchFamily="34" charset="0"/>
                <a:cs typeface="Lato" panose="020F0502020204030203" pitchFamily="34" charset="0"/>
              </a:rPr>
              <a:t>The best budget is the one you actually use!</a:t>
            </a:r>
            <a:endParaRPr lang="en-US" sz="1200" b="1" dirty="0">
              <a:latin typeface="Lato" panose="020F0502020204030203" pitchFamily="34" charset="0"/>
              <a:cs typeface="Lato" panose="020F0502020204030203" pitchFamily="34" charset="0"/>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5</a:t>
            </a:fld>
            <a:endParaRPr spc="-25"/>
          </a:p>
        </p:txBody>
      </p:sp>
      <p:pic>
        <p:nvPicPr>
          <p:cNvPr id="7" name="object 3">
            <a:extLst>
              <a:ext uri="{FF2B5EF4-FFF2-40B4-BE49-F238E27FC236}">
                <a16:creationId xmlns:a16="http://schemas.microsoft.com/office/drawing/2014/main" id="{91BDF277-FC37-9FA2-C79E-56D9703E3587}"/>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3" name="Holder 2">
            <a:extLst>
              <a:ext uri="{FF2B5EF4-FFF2-40B4-BE49-F238E27FC236}">
                <a16:creationId xmlns:a16="http://schemas.microsoft.com/office/drawing/2014/main" id="{106E1F66-F9EE-0C82-A285-E791B81AA76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What is a Budget?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630502" y="1976755"/>
            <a:ext cx="6254750" cy="2935099"/>
          </a:xfrm>
          <a:prstGeom prst="rect">
            <a:avLst/>
          </a:prstGeom>
        </p:spPr>
        <p:txBody>
          <a:bodyPr vert="horz" wrap="square" lIns="0" tIns="13335" rIns="0" bIns="0" rtlCol="0">
            <a:spAutoFit/>
          </a:bodyPr>
          <a:lstStyle/>
          <a:p>
            <a:pPr marL="12065" marR="5080">
              <a:lnSpc>
                <a:spcPct val="99400"/>
              </a:lnSpc>
              <a:spcBef>
                <a:spcPts val="105"/>
              </a:spcBef>
              <a:buClr>
                <a:srgbClr val="A12B2A"/>
              </a:buClr>
              <a:buSzPct val="125000"/>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Begin broadly and focus on the non-monetary outcomes.​</a:t>
            </a:r>
          </a:p>
          <a:p>
            <a:pPr marL="12065" marR="5080" lvl="3">
              <a:lnSpc>
                <a:spcPct val="99400"/>
              </a:lnSpc>
              <a:spcBef>
                <a:spcPts val="105"/>
              </a:spcBef>
              <a:buClr>
                <a:srgbClr val="A12B2A"/>
              </a:buClr>
              <a:buSzPct val="125000"/>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83515" marR="5080" lvl="3"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Freedom:  Budgeters are much less likely to live paycheck to paycheck.​</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Quality of Life:  Budgeters report significantly lower financial stress.​</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2065" marR="5080">
              <a:lnSpc>
                <a:spcPct val="99400"/>
              </a:lnSpc>
              <a:spcBef>
                <a:spcPts val="105"/>
              </a:spcBef>
              <a:buClr>
                <a:srgbClr val="A12B2A"/>
              </a:buClr>
              <a:buSzPct val="125000"/>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Narrow your focus to prioritize your current financial objectives.​</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Do you hope to pay off student loan or credit card debt more quickly?​</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Do you want to build emergency savings as you start a family?​</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Are you saving for a major purchase, such as a house down payment?​</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re you investing to fund college or retirement savings accounts?</a:t>
            </a:r>
            <a:endParaRPr lang="en-US" sz="1200" dirty="0">
              <a:latin typeface="Lato" panose="020F0502020204030203" pitchFamily="34" charset="0"/>
              <a:cs typeface="Lato" panose="020F0502020204030203" pitchFamily="34" charset="0"/>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6</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Identify your desired outcomes and top priorities. Why do you want or need a budget?</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Know Your Why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630502" y="1976755"/>
            <a:ext cx="6254750" cy="587533"/>
          </a:xfrm>
          <a:prstGeom prst="rect">
            <a:avLst/>
          </a:prstGeom>
        </p:spPr>
        <p:txBody>
          <a:bodyPr vert="horz" wrap="square" lIns="0" tIns="13335" rIns="0" bIns="0" rtlCol="0">
            <a:spAutoFit/>
          </a:bodyPr>
          <a:lstStyle/>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Increase the chances that you’ll remain motivated and build productive habits.​</a:t>
            </a:r>
          </a:p>
          <a:p>
            <a:pPr marL="297815" marR="5080" indent="-285750">
              <a:lnSpc>
                <a:spcPct val="99400"/>
              </a:lnSpc>
              <a:spcBef>
                <a:spcPts val="105"/>
              </a:spcBef>
              <a:buClr>
                <a:srgbClr val="A12B2A"/>
              </a:buClr>
              <a:buSzPct val="125000"/>
              <a:buFont typeface="Arial"/>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297815" marR="5080" indent="-285750">
              <a:lnSpc>
                <a:spcPct val="99400"/>
              </a:lnSpc>
              <a:spcBef>
                <a:spcPts val="105"/>
              </a:spcBef>
              <a:buClr>
                <a:srgbClr val="A12B2A"/>
              </a:buClr>
              <a:buSzPct val="125000"/>
              <a:buFont typeface="Arial"/>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Anchors to guide your decisions on some details in this process and in daily life.</a:t>
            </a: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7</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Why is this step important?</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Know Your Why</a:t>
            </a:r>
            <a:endParaRPr dirty="0"/>
          </a:p>
        </p:txBody>
      </p:sp>
      <p:pic>
        <p:nvPicPr>
          <p:cNvPr id="1026" name="Picture 2" descr="A glass jar with a label&#10;&#10;Description automatically generated with low confidence">
            <a:extLst>
              <a:ext uri="{FF2B5EF4-FFF2-40B4-BE49-F238E27FC236}">
                <a16:creationId xmlns:a16="http://schemas.microsoft.com/office/drawing/2014/main" id="{635AC25E-9117-A6A6-CD96-4D8FE4F05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12192000" cy="319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60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5" name="object 5"/>
          <p:cNvSpPr txBox="1"/>
          <p:nvPr/>
        </p:nvSpPr>
        <p:spPr>
          <a:xfrm>
            <a:off x="630502" y="1976755"/>
            <a:ext cx="6254750" cy="1344407"/>
          </a:xfrm>
          <a:prstGeom prst="rect">
            <a:avLst/>
          </a:prstGeom>
        </p:spPr>
        <p:txBody>
          <a:bodyPr vert="horz" wrap="square" lIns="0" tIns="13335" rIns="0" bIns="0" rtlCol="0">
            <a:spAutoFit/>
          </a:bodyPr>
          <a:lstStyle/>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Add up after tax income from all sources.​</a:t>
            </a: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Wage income is most common, but may also include side gigs, alimony, business income, or rent income.​</a:t>
            </a: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endParaRPr lang="en-US" sz="1200" dirty="0">
              <a:solidFill>
                <a:srgbClr val="54575A"/>
              </a:solidFill>
              <a:latin typeface="Lato" panose="020F0502020204030203" pitchFamily="34" charset="0"/>
              <a:cs typeface="Lato" panose="020F0502020204030203" pitchFamily="34" charset="0"/>
            </a:endParaRPr>
          </a:p>
          <a:p>
            <a:pPr marL="183515" marR="5080" indent="-171450">
              <a:lnSpc>
                <a:spcPct val="99400"/>
              </a:lnSpc>
              <a:spcBef>
                <a:spcPts val="105"/>
              </a:spcBef>
              <a:buClr>
                <a:srgbClr val="A12B2A"/>
              </a:buClr>
              <a:buSzPct val="125000"/>
              <a:buFont typeface="Arial" panose="020B0604020202020204" pitchFamily="34" charset="0"/>
              <a:buChar char="•"/>
              <a:tabLst>
                <a:tab pos="297815" algn="l"/>
                <a:tab pos="298450" algn="l"/>
              </a:tabLst>
            </a:pPr>
            <a:r>
              <a:rPr lang="en-US" sz="1200" dirty="0">
                <a:solidFill>
                  <a:srgbClr val="54575A"/>
                </a:solidFill>
                <a:latin typeface="Lato" panose="020F0502020204030203" pitchFamily="34" charset="0"/>
                <a:cs typeface="Lato" panose="020F0502020204030203" pitchFamily="34" charset="0"/>
              </a:rPr>
              <a:t>If your income is variable, pay yourself a steady “salary” based on an average month’s total or lower, if possible.</a:t>
            </a:r>
            <a:endParaRPr lang="en-US" sz="1200" dirty="0">
              <a:latin typeface="Lato" panose="020F0502020204030203" pitchFamily="34" charset="0"/>
              <a:cs typeface="Lato" panose="020F0502020204030203" pitchFamily="34" charset="0"/>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8</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Determine exactly where your money is going (difficult) and where it comes from (easier).</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Understand Your Numbers</a:t>
            </a:r>
            <a:endParaRPr dirty="0"/>
          </a:p>
        </p:txBody>
      </p:sp>
    </p:spTree>
    <p:extLst>
      <p:ext uri="{BB962C8B-B14F-4D97-AF65-F5344CB8AC3E}">
        <p14:creationId xmlns:p14="http://schemas.microsoft.com/office/powerpoint/2010/main" val="3284767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19614" y="6284422"/>
            <a:ext cx="347833" cy="164591"/>
          </a:xfrm>
          <a:prstGeom prst="rect">
            <a:avLst/>
          </a:prstGeom>
        </p:spPr>
      </p:pic>
      <p:sp>
        <p:nvSpPr>
          <p:cNvPr id="4" name="object 4"/>
          <p:cNvSpPr/>
          <p:nvPr/>
        </p:nvSpPr>
        <p:spPr>
          <a:xfrm>
            <a:off x="643202" y="656089"/>
            <a:ext cx="990600" cy="0"/>
          </a:xfrm>
          <a:custGeom>
            <a:avLst/>
            <a:gdLst/>
            <a:ahLst/>
            <a:cxnLst/>
            <a:rect l="l" t="t" r="r" b="b"/>
            <a:pathLst>
              <a:path w="990600">
                <a:moveTo>
                  <a:pt x="0" y="0"/>
                </a:moveTo>
                <a:lnTo>
                  <a:pt x="990600" y="1"/>
                </a:lnTo>
              </a:path>
            </a:pathLst>
          </a:custGeom>
          <a:ln w="28575">
            <a:solidFill>
              <a:srgbClr val="A12B2A"/>
            </a:solidFill>
          </a:ln>
        </p:spPr>
        <p:txBody>
          <a:bodyPr wrap="square" lIns="0" tIns="0" rIns="0" bIns="0" rtlCol="0"/>
          <a:lstStyle/>
          <a:p>
            <a:endParaRPr/>
          </a:p>
        </p:txBody>
      </p:sp>
      <p:sp>
        <p:nvSpPr>
          <p:cNvPr id="6" name="object 6"/>
          <p:cNvSpPr txBox="1">
            <a:spLocks noGrp="1"/>
          </p:cNvSpPr>
          <p:nvPr>
            <p:ph type="sldNum" sz="quarter" idx="7"/>
          </p:nvPr>
        </p:nvSpPr>
        <p:spPr>
          <a:xfrm>
            <a:off x="10965560" y="6270807"/>
            <a:ext cx="218440" cy="151323"/>
          </a:xfrm>
          <a:prstGeom prst="rect">
            <a:avLst/>
          </a:prstGeom>
        </p:spPr>
        <p:txBody>
          <a:bodyPr vert="horz" wrap="square" lIns="0" tIns="12700" rIns="0" bIns="0" rtlCol="0">
            <a:spAutoFit/>
          </a:bodyPr>
          <a:lstStyle/>
          <a:p>
            <a:pPr marL="42545">
              <a:lnSpc>
                <a:spcPct val="100000"/>
              </a:lnSpc>
              <a:spcBef>
                <a:spcPts val="100"/>
              </a:spcBef>
            </a:pPr>
            <a:fld id="{81D60167-4931-47E6-BA6A-407CBD079E47}" type="slidenum">
              <a:rPr spc="-25" dirty="0"/>
              <a:t>9</a:t>
            </a:fld>
            <a:endParaRPr spc="-25" dirty="0"/>
          </a:p>
        </p:txBody>
      </p:sp>
      <p:pic>
        <p:nvPicPr>
          <p:cNvPr id="7" name="object 3">
            <a:extLst>
              <a:ext uri="{FF2B5EF4-FFF2-40B4-BE49-F238E27FC236}">
                <a16:creationId xmlns:a16="http://schemas.microsoft.com/office/drawing/2014/main" id="{63B8227F-39FB-453D-F5FB-2193B39B29A3}"/>
              </a:ext>
            </a:extLst>
          </p:cNvPr>
          <p:cNvPicPr/>
          <p:nvPr/>
        </p:nvPicPr>
        <p:blipFill>
          <a:blip r:embed="rId3" cstate="print">
            <a:extLst>
              <a:ext uri="{28A0092B-C50C-407E-A947-70E740481C1C}">
                <a14:useLocalDpi xmlns:a14="http://schemas.microsoft.com/office/drawing/2010/main" val="0"/>
              </a:ext>
            </a:extLst>
          </a:blip>
          <a:srcRect/>
          <a:stretch/>
        </p:blipFill>
        <p:spPr>
          <a:xfrm>
            <a:off x="154190" y="5972324"/>
            <a:ext cx="1976893" cy="710549"/>
          </a:xfrm>
          <a:prstGeom prst="rect">
            <a:avLst/>
          </a:prstGeom>
        </p:spPr>
      </p:pic>
      <p:sp>
        <p:nvSpPr>
          <p:cNvPr id="8" name="Text Placeholder 2">
            <a:extLst>
              <a:ext uri="{FF2B5EF4-FFF2-40B4-BE49-F238E27FC236}">
                <a16:creationId xmlns:a16="http://schemas.microsoft.com/office/drawing/2014/main" id="{4B7567F2-ADC0-7812-8DCE-5E09B4BF54FD}"/>
              </a:ext>
            </a:extLst>
          </p:cNvPr>
          <p:cNvSpPr txBox="1">
            <a:spLocks/>
          </p:cNvSpPr>
          <p:nvPr/>
        </p:nvSpPr>
        <p:spPr>
          <a:xfrm>
            <a:off x="625273" y="1394406"/>
            <a:ext cx="11167179" cy="246221"/>
          </a:xfrm>
          <a:prstGeom prst="rect">
            <a:avLst/>
          </a:prstGeom>
        </p:spPr>
        <p:txBody>
          <a:bodyPr lIns="0" tIns="0" rIns="0" bIns="0"/>
          <a:lstStyle>
            <a:lvl1pPr marL="0" indent="0">
              <a:buNone/>
              <a:defRPr sz="2400" b="1" i="0" spc="-150">
                <a:solidFill>
                  <a:srgbClr val="53585A"/>
                </a:solidFill>
                <a:latin typeface="Lato" panose="020F0502020204030203" pitchFamily="34" charset="0"/>
                <a:ea typeface="Lato" panose="020F0502020204030203" pitchFamily="34" charset="0"/>
                <a:cs typeface="Lato" panose="020F0502020204030203"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600" b="0" spc="0" dirty="0">
                <a:solidFill>
                  <a:srgbClr val="A12B2A"/>
                </a:solidFill>
              </a:rPr>
              <a:t>Determine exactly where your money is going (difficult) and where it comes from (easier).</a:t>
            </a:r>
          </a:p>
        </p:txBody>
      </p:sp>
      <p:sp>
        <p:nvSpPr>
          <p:cNvPr id="9" name="Holder 2">
            <a:extLst>
              <a:ext uri="{FF2B5EF4-FFF2-40B4-BE49-F238E27FC236}">
                <a16:creationId xmlns:a16="http://schemas.microsoft.com/office/drawing/2014/main" id="{00A7C8CA-F3B9-22B3-5021-B56C5A17ECA6}"/>
              </a:ext>
            </a:extLst>
          </p:cNvPr>
          <p:cNvSpPr>
            <a:spLocks noGrp="1"/>
          </p:cNvSpPr>
          <p:nvPr>
            <p:ph type="title"/>
          </p:nvPr>
        </p:nvSpPr>
        <p:spPr>
          <a:xfrm>
            <a:off x="620185" y="778853"/>
            <a:ext cx="10951628" cy="615553"/>
          </a:xfrm>
        </p:spPr>
        <p:txBody>
          <a:bodyPr lIns="0" tIns="0" rIns="0" bIns="0"/>
          <a:lstStyle>
            <a:lvl1pPr>
              <a:defRPr sz="4000" b="0" i="0">
                <a:solidFill>
                  <a:srgbClr val="003764"/>
                </a:solidFill>
                <a:latin typeface="Playfair Display" pitchFamily="2" charset="77"/>
                <a:cs typeface="Playfair Display" pitchFamily="2" charset="77"/>
              </a:defRPr>
            </a:lvl1pPr>
          </a:lstStyle>
          <a:p>
            <a:r>
              <a:rPr lang="en-US" dirty="0"/>
              <a:t>Understand Your Numbers</a:t>
            </a:r>
            <a:endParaRPr dirty="0"/>
          </a:p>
        </p:txBody>
      </p:sp>
      <p:sp>
        <p:nvSpPr>
          <p:cNvPr id="12" name="TextBox 3">
            <a:extLst>
              <a:ext uri="{FF2B5EF4-FFF2-40B4-BE49-F238E27FC236}">
                <a16:creationId xmlns:a16="http://schemas.microsoft.com/office/drawing/2014/main" id="{ABBE46BA-FC89-C840-88E2-64FD469E00F0}"/>
              </a:ext>
            </a:extLst>
          </p:cNvPr>
          <p:cNvSpPr txBox="1"/>
          <p:nvPr/>
        </p:nvSpPr>
        <p:spPr>
          <a:xfrm>
            <a:off x="563798" y="2067089"/>
            <a:ext cx="11064404" cy="229293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Track all methods of spending, including credit cards, apps, and subscriptions.</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Use a manual approach or technology to help you track for at least one month.</a:t>
            </a:r>
          </a:p>
          <a:p>
            <a:pPr marL="742950" lvl="1"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Set up an account with a budgeting website or app.</a:t>
            </a:r>
          </a:p>
          <a:p>
            <a:pPr marL="1200150" lvl="2"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Connect multiple accounts to more conveniently track them all in one place.</a:t>
            </a:r>
          </a:p>
          <a:p>
            <a:pPr marL="1200150" lvl="2"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Examples include Mint, NerdWallet, </a:t>
            </a:r>
            <a:r>
              <a:rPr lang="en-US" sz="1200" dirty="0" err="1">
                <a:solidFill>
                  <a:srgbClr val="54575A"/>
                </a:solidFill>
                <a:latin typeface="Lato" panose="020F0502020204030203" pitchFamily="34" charset="0"/>
                <a:ea typeface="Lato" panose="020F0502020204030203" pitchFamily="34" charset="0"/>
                <a:cs typeface="Lato" panose="020F0502020204030203" pitchFamily="34" charset="0"/>
              </a:rPr>
              <a:t>PocketGuard</a:t>
            </a: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 YNAB, etc.</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Collect and review bills, bank statements, and credit card statements. </a:t>
            </a:r>
          </a:p>
          <a:p>
            <a:pPr marL="285750" indent="-285750">
              <a:spcAft>
                <a:spcPts val="1300"/>
              </a:spcAft>
              <a:buClr>
                <a:srgbClr val="A32829"/>
              </a:buClr>
              <a:buSzPct val="125000"/>
              <a:buFont typeface="Arial" charset="0"/>
              <a:buChar char="•"/>
            </a:pPr>
            <a:r>
              <a:rPr lang="en-US" sz="1200" dirty="0">
                <a:solidFill>
                  <a:srgbClr val="54575A"/>
                </a:solidFill>
                <a:latin typeface="Lato" panose="020F0502020204030203" pitchFamily="34" charset="0"/>
                <a:ea typeface="Lato" panose="020F0502020204030203" pitchFamily="34" charset="0"/>
                <a:cs typeface="Lato" panose="020F0502020204030203" pitchFamily="34" charset="0"/>
              </a:rPr>
              <a:t>Keep a log via traditional spreadsheet or old-school journal/ledger.</a:t>
            </a:r>
          </a:p>
        </p:txBody>
      </p:sp>
    </p:spTree>
    <p:extLst>
      <p:ext uri="{BB962C8B-B14F-4D97-AF65-F5344CB8AC3E}">
        <p14:creationId xmlns:p14="http://schemas.microsoft.com/office/powerpoint/2010/main" val="2328953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f82950-f9ba-460d-8766-e8c14c45838e" xsi:nil="true"/>
    <lcf76f155ced4ddcb4097134ff3c332f xmlns="451db25b-a47e-43f3-9955-5facb35653d3">
      <Terms xmlns="http://schemas.microsoft.com/office/infopath/2007/PartnerControls"/>
    </lcf76f155ced4ddcb4097134ff3c332f>
    <Thumbnail xmlns="451db25b-a47e-43f3-9955-5facb35653d3" xsi:nil="true"/>
    <F24_x002d_092_x0028_4_x002e_24_x0029_SafeHarbor xmlns="451db25b-a47e-43f3-9955-5facb35653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B774E5527C99448222EAACE77B786F" ma:contentTypeVersion="16" ma:contentTypeDescription="Create a new document." ma:contentTypeScope="" ma:versionID="44785d41051d165f1c3ebfa5cbdcf537">
  <xsd:schema xmlns:xsd="http://www.w3.org/2001/XMLSchema" xmlns:xs="http://www.w3.org/2001/XMLSchema" xmlns:p="http://schemas.microsoft.com/office/2006/metadata/properties" xmlns:ns2="451db25b-a47e-43f3-9955-5facb35653d3" xmlns:ns3="e1f82950-f9ba-460d-8766-e8c14c45838e" targetNamespace="http://schemas.microsoft.com/office/2006/metadata/properties" ma:root="true" ma:fieldsID="591204a1645fab06bc7b6a67a631705f" ns2:_="" ns3:_="">
    <xsd:import namespace="451db25b-a47e-43f3-9955-5facb35653d3"/>
    <xsd:import namespace="e1f82950-f9ba-460d-8766-e8c14c4583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Thumbnail" minOccurs="0"/>
                <xsd:element ref="ns2:F24_x002d_092_x0028_4_x002e_24_x0029_SafeHarbo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db25b-a47e-43f3-9955-5facb35653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d1b181e-9a28-4aaa-8ec3-01a6f2e589d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Thumbnail" ma:index="20" nillable="true" ma:displayName="Thumbnail" ma:format="Thumbnail" ma:internalName="Thumbnail">
      <xsd:simpleType>
        <xsd:restriction base="dms:Unknown"/>
      </xsd:simpleType>
    </xsd:element>
    <xsd:element name="F24_x002d_092_x0028_4_x002e_24_x0029_SafeHarbor" ma:index="21" nillable="true" ma:displayName="F24-092(4.24) Safe Harbor" ma:format="Dropdown" ma:internalName="F24_x002d_092_x0028_4_x002e_24_x0029_SafeHarbo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f82950-f9ba-460d-8766-e8c14c45838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83eed7e-9273-42c7-af6d-1c88ae99c517}" ma:internalName="TaxCatchAll" ma:showField="CatchAllData" ma:web="e1f82950-f9ba-460d-8766-e8c14c45838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EC2C48-A0F3-450B-A938-B8F1A0AE06D8}">
  <ds:schemaRefs>
    <ds:schemaRef ds:uri="http://schemas.microsoft.com/office/2006/metadata/properties"/>
    <ds:schemaRef ds:uri="http://schemas.microsoft.com/office/infopath/2007/PartnerControls"/>
    <ds:schemaRef ds:uri="bf158b19-a92a-4e11-b51b-0895e7a06a8b"/>
    <ds:schemaRef ds:uri="e1f82950-f9ba-460d-8766-e8c14c45838e"/>
    <ds:schemaRef ds:uri="451db25b-a47e-43f3-9955-5facb35653d3"/>
  </ds:schemaRefs>
</ds:datastoreItem>
</file>

<file path=customXml/itemProps2.xml><?xml version="1.0" encoding="utf-8"?>
<ds:datastoreItem xmlns:ds="http://schemas.openxmlformats.org/officeDocument/2006/customXml" ds:itemID="{772A3C93-569C-4BB3-BCA5-19FFC5F33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db25b-a47e-43f3-9955-5facb35653d3"/>
    <ds:schemaRef ds:uri="e1f82950-f9ba-460d-8766-e8c14c458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C3CD04-B62B-4278-8918-3D8A1F275B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7700</TotalTime>
  <Words>1796</Words>
  <Application>Microsoft Office PowerPoint</Application>
  <PresentationFormat>Widescreen</PresentationFormat>
  <Paragraphs>175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Adobe Clean SemiCondensed</vt:lpstr>
      <vt:lpstr>Arial</vt:lpstr>
      <vt:lpstr>Calibri</vt:lpstr>
      <vt:lpstr>Cambria</vt:lpstr>
      <vt:lpstr>Lato</vt:lpstr>
      <vt:lpstr>Lato Light</vt:lpstr>
      <vt:lpstr>Playfair Display</vt:lpstr>
      <vt:lpstr>Office Theme</vt:lpstr>
      <vt:lpstr>PowerPoint Presentation</vt:lpstr>
      <vt:lpstr>PowerPoint Presentation</vt:lpstr>
      <vt:lpstr>Presentation Agenda</vt:lpstr>
      <vt:lpstr>Disclosures</vt:lpstr>
      <vt:lpstr>What is a Budget?</vt:lpstr>
      <vt:lpstr>Know Your Why</vt:lpstr>
      <vt:lpstr>Know Your Why</vt:lpstr>
      <vt:lpstr>Understand Your Numbers</vt:lpstr>
      <vt:lpstr>Understand Your Numbers</vt:lpstr>
      <vt:lpstr>Understand Your Numbers</vt:lpstr>
      <vt:lpstr>Find What Works For You</vt:lpstr>
      <vt:lpstr>Find What Works For You</vt:lpstr>
      <vt:lpstr>PowerPoint Presentation</vt:lpstr>
      <vt:lpstr>Find What Works For You</vt:lpstr>
      <vt:lpstr>Monitor and Adjust</vt:lpstr>
      <vt:lpstr>01</vt:lpstr>
      <vt:lpstr>PowerPoint Presentation</vt:lpstr>
      <vt:lpstr>PowerPoint Presentation</vt:lpstr>
      <vt:lpstr>Disclosures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Presentation Name</dc:title>
  <dc:creator>Smith, Kara</dc:creator>
  <cp:lastModifiedBy>Courtney Brown</cp:lastModifiedBy>
  <cp:revision>9</cp:revision>
  <dcterms:created xsi:type="dcterms:W3CDTF">2023-02-17T17:38:21Z</dcterms:created>
  <dcterms:modified xsi:type="dcterms:W3CDTF">2025-12-22T16:46:15Z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2023-02-17T00:00:00Z</vt:filetime>
  </property>
  <property fmtid="{D5CDD505-2E9C-101B-9397-08002B2CF9AE}" pid="3" name="LastSaved">
    <vt:filetime>2023-02-17T00:00:00Z</vt:filetime>
  </property>
  <property fmtid="{D5CDD505-2E9C-101B-9397-08002B2CF9AE}" pid="4" name="Producer">
    <vt:lpwstr>macOS Version 11.7.4 (Build 20G1120) Quartz PDFContext</vt:lpwstr>
  </property>
  <property fmtid="{D5CDD505-2E9C-101B-9397-08002B2CF9AE}" pid="5" name="ContentTypeId">
    <vt:lpwstr>0x0101007CB774E5527C99448222EAACE77B786F</vt:lpwstr>
  </property>
  <property fmtid="{D5CDD505-2E9C-101B-9397-08002B2CF9AE}" pid="6" name="MediaServiceImageTags">
    <vt:lpwstr/>
  </property>
</Properties>
</file>